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Gill Sans" panose="020B0604020202020204" charset="0"/>
      <p:regular r:id="rId22"/>
      <p:bold r:id="rId23"/>
    </p:embeddedFont>
    <p:embeddedFont>
      <p:font typeface="Montserrat" panose="020B0604020202020204" pitchFamily="2" charset="0"/>
      <p:regular r:id="rId24"/>
      <p:bold r:id="rId25"/>
      <p:italic r:id="rId26"/>
      <p:boldItalic r:id="rId27"/>
    </p:embeddedFont>
    <p:embeddedFont>
      <p:font typeface="Open Sans" panose="020B0604020202020204" pitchFamily="34" charset="0"/>
      <p:regular r:id="rId28"/>
      <p:bold r:id="rId29"/>
      <p:italic r:id="rId30"/>
      <p:boldItalic r:id="rId31"/>
    </p:embeddedFont>
    <p:embeddedFont>
      <p:font typeface="Playfair Display ExtraBold" panose="020B0604020202020204" charset="0"/>
      <p:bold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8DBSAyL94p0rRo5Fm+KtKgbzbe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i="1"/>
              <a:t>Wat:</a:t>
            </a:r>
            <a:endParaRPr i="1"/>
          </a:p>
          <a:p>
            <a:pPr marL="0" lvl="0" indent="0" algn="l" rtl="0">
              <a:lnSpc>
                <a:spcPct val="100000"/>
              </a:lnSpc>
              <a:spcBef>
                <a:spcPts val="0"/>
              </a:spcBef>
              <a:spcAft>
                <a:spcPts val="0"/>
              </a:spcAft>
              <a:buClr>
                <a:schemeClr val="dk1"/>
              </a:buClr>
              <a:buSzPts val="1400"/>
              <a:buFont typeface="Arial"/>
              <a:buNone/>
            </a:pPr>
            <a:endParaRPr/>
          </a:p>
          <a:p>
            <a:pPr marL="457200" lvl="0" indent="-317500" algn="l" rtl="0">
              <a:lnSpc>
                <a:spcPct val="100000"/>
              </a:lnSpc>
              <a:spcBef>
                <a:spcPts val="0"/>
              </a:spcBef>
              <a:spcAft>
                <a:spcPts val="0"/>
              </a:spcAft>
              <a:buClr>
                <a:schemeClr val="dk1"/>
              </a:buClr>
              <a:buSzPts val="1400"/>
              <a:buChar char="➔"/>
            </a:pPr>
            <a:r>
              <a:rPr lang="en-US"/>
              <a:t>Pauze</a:t>
            </a:r>
            <a:endParaRPr/>
          </a:p>
          <a:p>
            <a:pPr marL="457200" lvl="0" indent="-317500" algn="l" rtl="0">
              <a:lnSpc>
                <a:spcPct val="100000"/>
              </a:lnSpc>
              <a:spcBef>
                <a:spcPts val="0"/>
              </a:spcBef>
              <a:spcAft>
                <a:spcPts val="0"/>
              </a:spcAft>
              <a:buClr>
                <a:schemeClr val="dk1"/>
              </a:buClr>
              <a:buSzPts val="1400"/>
              <a:buChar char="➔"/>
            </a:pPr>
            <a:r>
              <a:rPr lang="en-US"/>
              <a:t>Timing: 10 minuten</a:t>
            </a:r>
            <a:endParaRPr b="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i="1"/>
              <a:t>Instructies:</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a:t>Verzamel tijdens de pauze alle gele post-its en leg ze samen. De deelnemers nemen na de pauze plaats bij de gele post-its. </a:t>
            </a:r>
            <a:endParaRPr/>
          </a:p>
        </p:txBody>
      </p:sp>
      <p:sp>
        <p:nvSpPr>
          <p:cNvPr id="171" name="Google Shape;17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i="1"/>
              <a:t>Wat:</a:t>
            </a:r>
            <a:endParaRPr i="1"/>
          </a:p>
          <a:p>
            <a:pPr marL="0" lvl="0" indent="0" algn="l" rtl="0">
              <a:lnSpc>
                <a:spcPct val="100000"/>
              </a:lnSpc>
              <a:spcBef>
                <a:spcPts val="0"/>
              </a:spcBef>
              <a:spcAft>
                <a:spcPts val="0"/>
              </a:spcAft>
              <a:buClr>
                <a:schemeClr val="dk1"/>
              </a:buClr>
              <a:buSzPts val="1400"/>
              <a:buFont typeface="Arial"/>
              <a:buNone/>
            </a:pPr>
            <a:endParaRPr/>
          </a:p>
          <a:p>
            <a:pPr marL="457200" lvl="0" indent="-317500" algn="l" rtl="0">
              <a:lnSpc>
                <a:spcPct val="100000"/>
              </a:lnSpc>
              <a:spcBef>
                <a:spcPts val="0"/>
              </a:spcBef>
              <a:spcAft>
                <a:spcPts val="0"/>
              </a:spcAft>
              <a:buClr>
                <a:schemeClr val="dk1"/>
              </a:buClr>
              <a:buSzPts val="1400"/>
              <a:buChar char="➔"/>
            </a:pPr>
            <a:r>
              <a:rPr lang="en-US"/>
              <a:t>Oefening 3: Afspraken voor het team</a:t>
            </a:r>
            <a:endParaRPr/>
          </a:p>
          <a:p>
            <a:pPr marL="457200" lvl="0" indent="-317500" algn="l" rtl="0">
              <a:lnSpc>
                <a:spcPct val="100000"/>
              </a:lnSpc>
              <a:spcBef>
                <a:spcPts val="0"/>
              </a:spcBef>
              <a:spcAft>
                <a:spcPts val="0"/>
              </a:spcAft>
              <a:buClr>
                <a:schemeClr val="dk1"/>
              </a:buClr>
              <a:buSzPts val="1400"/>
              <a:buChar char="➔"/>
            </a:pPr>
            <a:r>
              <a:rPr lang="en-US"/>
              <a:t>Handleiding p. 13</a:t>
            </a:r>
            <a:endParaRPr/>
          </a:p>
          <a:p>
            <a:pPr marL="457200" lvl="0" indent="-317500" algn="l" rtl="0">
              <a:lnSpc>
                <a:spcPct val="100000"/>
              </a:lnSpc>
              <a:spcBef>
                <a:spcPts val="0"/>
              </a:spcBef>
              <a:spcAft>
                <a:spcPts val="0"/>
              </a:spcAft>
              <a:buClr>
                <a:schemeClr val="dk1"/>
              </a:buClr>
              <a:buSzPts val="1400"/>
              <a:buChar char="➔"/>
            </a:pPr>
            <a:r>
              <a:rPr lang="en-US"/>
              <a:t>Via deze oefening komen de deelnemers door met elkaar in gesprek te gaan tot de eerste concrete afspraken voor het volledige team.</a:t>
            </a:r>
            <a:endParaRPr/>
          </a:p>
          <a:p>
            <a:pPr marL="457200" lvl="0" indent="-317500" algn="l" rtl="0">
              <a:lnSpc>
                <a:spcPct val="100000"/>
              </a:lnSpc>
              <a:spcBef>
                <a:spcPts val="0"/>
              </a:spcBef>
              <a:spcAft>
                <a:spcPts val="0"/>
              </a:spcAft>
              <a:buClr>
                <a:schemeClr val="dk1"/>
              </a:buClr>
              <a:buSzPts val="1400"/>
              <a:buChar char="➔"/>
            </a:pPr>
            <a:r>
              <a:rPr lang="en-US"/>
              <a:t>Timing: 20 minuten</a:t>
            </a:r>
            <a:endParaRPr b="1"/>
          </a:p>
          <a:p>
            <a:pPr marL="0" lvl="0" indent="0" algn="l" rtl="0">
              <a:lnSpc>
                <a:spcPct val="100000"/>
              </a:lnSpc>
              <a:spcBef>
                <a:spcPts val="0"/>
              </a:spcBef>
              <a:spcAft>
                <a:spcPts val="0"/>
              </a:spcAft>
              <a:buClr>
                <a:schemeClr val="dk1"/>
              </a:buClr>
              <a:buSzPts val="1400"/>
              <a:buFont typeface="Arial"/>
              <a:buNone/>
            </a:pPr>
            <a:endParaRPr b="1"/>
          </a:p>
          <a:p>
            <a:pPr marL="0" lvl="0" indent="0" algn="l" rtl="0">
              <a:lnSpc>
                <a:spcPct val="100000"/>
              </a:lnSpc>
              <a:spcBef>
                <a:spcPts val="0"/>
              </a:spcBef>
              <a:spcAft>
                <a:spcPts val="0"/>
              </a:spcAft>
              <a:buClr>
                <a:schemeClr val="dk1"/>
              </a:buClr>
              <a:buSzPts val="1400"/>
              <a:buFont typeface="Arial"/>
              <a:buNone/>
            </a:pPr>
            <a:r>
              <a:rPr lang="en-US" i="1"/>
              <a:t>Instructies: </a:t>
            </a:r>
            <a:endParaRPr i="1"/>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SzPts val="1400"/>
              <a:buNone/>
            </a:pPr>
            <a:r>
              <a:rPr lang="en-US" b="1"/>
              <a:t>Oefening 3: Afspraken voor het team</a:t>
            </a:r>
            <a:endParaRPr/>
          </a:p>
          <a:p>
            <a:pPr marL="0" lvl="0" indent="0" algn="l" rtl="0">
              <a:lnSpc>
                <a:spcPct val="100000"/>
              </a:lnSpc>
              <a:spcBef>
                <a:spcPts val="0"/>
              </a:spcBef>
              <a:spcAft>
                <a:spcPts val="0"/>
              </a:spcAft>
              <a:buSzPts val="1400"/>
              <a:buNone/>
            </a:pPr>
            <a:r>
              <a:rPr lang="en-US"/>
              <a:t>Vanuit de individuele oplossingen die de deelnemers hebben neergeschreven, moeten ze samen tot een aantal afspraken komen voor het volledige team. </a:t>
            </a:r>
            <a:endParaRPr/>
          </a:p>
          <a:p>
            <a:pPr marL="0" lvl="0" indent="0" algn="l" rtl="0">
              <a:lnSpc>
                <a:spcPct val="100000"/>
              </a:lnSpc>
              <a:spcBef>
                <a:spcPts val="0"/>
              </a:spcBef>
              <a:spcAft>
                <a:spcPts val="0"/>
              </a:spcAft>
              <a:buSzPts val="1400"/>
              <a:buNone/>
            </a:pPr>
            <a:r>
              <a:rPr lang="en-US"/>
              <a:t>Ga dus enkel met die oplossingen verder die als team kunnen aangepakt worden (bijvoorbeeld: geeft iemand aan nood te hebben aan een aparte bureauruimte thuis, dan kan daar in deze oefening niet veel mee gedaan worden). </a:t>
            </a:r>
            <a:endParaRPr/>
          </a:p>
          <a:p>
            <a:pPr marL="0" lvl="0" indent="0" algn="l" rtl="0">
              <a:lnSpc>
                <a:spcPct val="100000"/>
              </a:lnSpc>
              <a:spcBef>
                <a:spcPts val="0"/>
              </a:spcBef>
              <a:spcAft>
                <a:spcPts val="0"/>
              </a:spcAft>
              <a:buSzPts val="1400"/>
              <a:buNone/>
            </a:pPr>
            <a:r>
              <a:rPr lang="en-US"/>
              <a:t>Voor deze oefening werken alle deelnemers samen en gebruiken ze de A4-template ‘afspraken’.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Belangrijk: tijdens deze oefening mag iedereen nog nadenken over ideale afspraken. </a:t>
            </a:r>
            <a:endParaRPr/>
          </a:p>
          <a:p>
            <a:pPr marL="0" lvl="0" indent="0" algn="l" rtl="0">
              <a:lnSpc>
                <a:spcPct val="100000"/>
              </a:lnSpc>
              <a:spcBef>
                <a:spcPts val="0"/>
              </a:spcBef>
              <a:spcAft>
                <a:spcPts val="0"/>
              </a:spcAft>
              <a:buSzPts val="1400"/>
              <a:buNone/>
            </a:pPr>
            <a:r>
              <a:rPr lang="en-US"/>
              <a:t>Na de workshop zullen de afspraken door de verantwoordelijke worden getoetst op haalbaarheid. </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Clr>
                <a:schemeClr val="dk1"/>
              </a:buClr>
              <a:buSzPts val="1200"/>
              <a:buFont typeface="Calibri"/>
              <a:buChar char="-"/>
            </a:pPr>
            <a:r>
              <a:rPr lang="en-US"/>
              <a:t>De deelnemers verzamelen na de pauze allemaal samen bij de gele post-its. In de eerste plaats stellen ze nog eens de voornaamste oplossingen aan elkaar voor. Doe dit niet te lang, want dit kwam ook al aan bod in de vorige oefening.</a:t>
            </a:r>
            <a:endParaRPr/>
          </a:p>
          <a:p>
            <a:pPr marL="171450" lvl="0" indent="-171450" algn="l" rtl="0">
              <a:lnSpc>
                <a:spcPct val="100000"/>
              </a:lnSpc>
              <a:spcBef>
                <a:spcPts val="0"/>
              </a:spcBef>
              <a:spcAft>
                <a:spcPts val="0"/>
              </a:spcAft>
              <a:buClr>
                <a:schemeClr val="dk1"/>
              </a:buClr>
              <a:buSzPts val="1200"/>
              <a:buFont typeface="Calibri"/>
              <a:buChar char="-"/>
            </a:pPr>
            <a:r>
              <a:rPr lang="en-US"/>
              <a:t>De bedoeling is nu dat de deelnemers met elkaar in gesprek gaan om overeenkomsten te zoeken of tot compromissen te komen. Op die manier formuleren ze een aantal afspraken waar ze als team achter staan. </a:t>
            </a:r>
            <a:endParaRPr/>
          </a:p>
          <a:p>
            <a:pPr marL="171450" lvl="0" indent="-171450" algn="l" rtl="0">
              <a:lnSpc>
                <a:spcPct val="100000"/>
              </a:lnSpc>
              <a:spcBef>
                <a:spcPts val="0"/>
              </a:spcBef>
              <a:spcAft>
                <a:spcPts val="0"/>
              </a:spcAft>
              <a:buClr>
                <a:schemeClr val="dk1"/>
              </a:buClr>
              <a:buSzPts val="1200"/>
              <a:buFont typeface="Calibri"/>
              <a:buChar char="-"/>
            </a:pPr>
            <a:r>
              <a:rPr lang="en-US"/>
              <a:t>Herinner ze ook zeker aan de categorieën uit de ‘puzzel je team’-oefening en de uitkomst die daaruit kwam (zelfstandigheid, overleg, bereikbaarheid). Moedig hen ook aan om na te denken over afspraken rond communicatie en werkuren.</a:t>
            </a:r>
            <a:endParaRPr/>
          </a:p>
          <a:p>
            <a:pPr marL="171450" lvl="0" indent="-171450" algn="l" rtl="0">
              <a:lnSpc>
                <a:spcPct val="100000"/>
              </a:lnSpc>
              <a:spcBef>
                <a:spcPts val="0"/>
              </a:spcBef>
              <a:spcAft>
                <a:spcPts val="0"/>
              </a:spcAft>
              <a:buClr>
                <a:schemeClr val="dk1"/>
              </a:buClr>
              <a:buSzPts val="1200"/>
              <a:buFont typeface="Calibri"/>
              <a:buChar char="-"/>
            </a:pPr>
            <a:r>
              <a:rPr lang="en-US"/>
              <a:t>De deelnemers noteren deze afspraken in de A4-template ‘afspraken’.</a:t>
            </a:r>
            <a:endParaRPr/>
          </a:p>
        </p:txBody>
      </p:sp>
      <p:sp>
        <p:nvSpPr>
          <p:cNvPr id="178" name="Google Shape;17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i="1"/>
              <a:t>Wat:</a:t>
            </a:r>
            <a:endParaRPr i="1"/>
          </a:p>
          <a:p>
            <a:pPr marL="0" lvl="0" indent="0" algn="l" rtl="0">
              <a:lnSpc>
                <a:spcPct val="100000"/>
              </a:lnSpc>
              <a:spcBef>
                <a:spcPts val="0"/>
              </a:spcBef>
              <a:spcAft>
                <a:spcPts val="0"/>
              </a:spcAft>
              <a:buClr>
                <a:schemeClr val="dk1"/>
              </a:buClr>
              <a:buSzPts val="1400"/>
              <a:buFont typeface="Arial"/>
              <a:buNone/>
            </a:pPr>
            <a:endParaRPr/>
          </a:p>
          <a:p>
            <a:pPr marL="457200" lvl="0" indent="-317500" algn="l" rtl="0">
              <a:lnSpc>
                <a:spcPct val="100000"/>
              </a:lnSpc>
              <a:spcBef>
                <a:spcPts val="0"/>
              </a:spcBef>
              <a:spcAft>
                <a:spcPts val="0"/>
              </a:spcAft>
              <a:buClr>
                <a:schemeClr val="dk1"/>
              </a:buClr>
              <a:buSzPts val="1400"/>
              <a:buChar char="➔"/>
            </a:pPr>
            <a:r>
              <a:rPr lang="en-US"/>
              <a:t>Oefening 4: Een nieuwe medewerker</a:t>
            </a:r>
            <a:endParaRPr/>
          </a:p>
          <a:p>
            <a:pPr marL="457200" lvl="0" indent="-317500" algn="l" rtl="0">
              <a:lnSpc>
                <a:spcPct val="100000"/>
              </a:lnSpc>
              <a:spcBef>
                <a:spcPts val="0"/>
              </a:spcBef>
              <a:spcAft>
                <a:spcPts val="0"/>
              </a:spcAft>
              <a:buClr>
                <a:schemeClr val="dk1"/>
              </a:buClr>
              <a:buSzPts val="1400"/>
              <a:buChar char="➔"/>
            </a:pPr>
            <a:r>
              <a:rPr lang="en-US"/>
              <a:t>Handleiding p. 14</a:t>
            </a:r>
            <a:endParaRPr/>
          </a:p>
          <a:p>
            <a:pPr marL="457200" lvl="0" indent="-317500" algn="l" rtl="0">
              <a:lnSpc>
                <a:spcPct val="100000"/>
              </a:lnSpc>
              <a:spcBef>
                <a:spcPts val="0"/>
              </a:spcBef>
              <a:spcAft>
                <a:spcPts val="0"/>
              </a:spcAft>
              <a:buClr>
                <a:schemeClr val="dk1"/>
              </a:buClr>
              <a:buSzPts val="1400"/>
              <a:buChar char="➔"/>
            </a:pPr>
            <a:r>
              <a:rPr lang="en-US"/>
              <a:t>Via deze oefening kijken de deelnemers of de afspraken overeind blijven wanneer een nieuwe medewerker het team komt versterken.</a:t>
            </a:r>
            <a:endParaRPr/>
          </a:p>
          <a:p>
            <a:pPr marL="457200" lvl="0" indent="-317500" algn="l" rtl="0">
              <a:lnSpc>
                <a:spcPct val="100000"/>
              </a:lnSpc>
              <a:spcBef>
                <a:spcPts val="0"/>
              </a:spcBef>
              <a:spcAft>
                <a:spcPts val="0"/>
              </a:spcAft>
              <a:buClr>
                <a:schemeClr val="dk1"/>
              </a:buClr>
              <a:buSzPts val="1400"/>
              <a:buChar char="➔"/>
            </a:pPr>
            <a:r>
              <a:rPr lang="en-US"/>
              <a:t>Timing: 20 minuten</a:t>
            </a:r>
            <a:endParaRPr b="1"/>
          </a:p>
          <a:p>
            <a:pPr marL="0" lvl="0" indent="0" algn="l" rtl="0">
              <a:lnSpc>
                <a:spcPct val="100000"/>
              </a:lnSpc>
              <a:spcBef>
                <a:spcPts val="0"/>
              </a:spcBef>
              <a:spcAft>
                <a:spcPts val="0"/>
              </a:spcAft>
              <a:buClr>
                <a:schemeClr val="dk1"/>
              </a:buClr>
              <a:buSzPts val="1400"/>
              <a:buFont typeface="Arial"/>
              <a:buNone/>
            </a:pPr>
            <a:endParaRPr b="1"/>
          </a:p>
          <a:p>
            <a:pPr marL="0" lvl="0" indent="0" algn="l" rtl="0">
              <a:lnSpc>
                <a:spcPct val="100000"/>
              </a:lnSpc>
              <a:spcBef>
                <a:spcPts val="0"/>
              </a:spcBef>
              <a:spcAft>
                <a:spcPts val="0"/>
              </a:spcAft>
              <a:buClr>
                <a:schemeClr val="dk1"/>
              </a:buClr>
              <a:buSzPts val="1400"/>
              <a:buFont typeface="Arial"/>
              <a:buNone/>
            </a:pPr>
            <a:r>
              <a:rPr lang="en-US" i="1"/>
              <a:t>Instructies:</a:t>
            </a:r>
            <a:endParaRPr i="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Clr>
                <a:schemeClr val="dk1"/>
              </a:buClr>
              <a:buSzPts val="1400"/>
              <a:buFont typeface="Arial"/>
              <a:buNone/>
            </a:pPr>
            <a:r>
              <a:rPr lang="en-US" b="1"/>
              <a:t>Oefening 4: Een nieuwe medewerker</a:t>
            </a:r>
            <a:endParaRPr b="1"/>
          </a:p>
          <a:p>
            <a:pPr marL="0" lvl="0" indent="0" algn="l" rtl="0">
              <a:lnSpc>
                <a:spcPct val="100000"/>
              </a:lnSpc>
              <a:spcBef>
                <a:spcPts val="0"/>
              </a:spcBef>
              <a:spcAft>
                <a:spcPts val="0"/>
              </a:spcAft>
              <a:buClr>
                <a:schemeClr val="dk1"/>
              </a:buClr>
              <a:buSzPts val="1400"/>
              <a:buFont typeface="Arial"/>
              <a:buNone/>
            </a:pPr>
            <a:r>
              <a:rPr lang="en-US"/>
              <a:t>Je hebt nu afspraken geformuleerd waar jullie zich als team in kunnen vinden. Hoewel het belangrijk is dat het beleid afgestemd is op het huidige team, is het niet de bedoeling dat de oefening opnieuw moet gebeuren telkens als er zich verschuivingen voordoen. Daarom bekijken we de geformuleerde afspraken in de laatste oefening nog eens vanuit een andere bril. </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Clr>
                <a:schemeClr val="dk1"/>
              </a:buClr>
              <a:buSzPts val="1200"/>
              <a:buFont typeface="Calibri"/>
              <a:buChar char="-"/>
            </a:pPr>
            <a:r>
              <a:rPr lang="en-US"/>
              <a:t>De deelnemers verdelen zich in groepjes van drie en krijgen per groepje een persona-kaart.</a:t>
            </a:r>
            <a:endParaRPr/>
          </a:p>
          <a:p>
            <a:pPr marL="171450" lvl="0" indent="-171450" algn="l" rtl="0">
              <a:lnSpc>
                <a:spcPct val="100000"/>
              </a:lnSpc>
              <a:spcBef>
                <a:spcPts val="0"/>
              </a:spcBef>
              <a:spcAft>
                <a:spcPts val="0"/>
              </a:spcAft>
              <a:buClr>
                <a:schemeClr val="dk1"/>
              </a:buClr>
              <a:buSzPts val="1200"/>
              <a:buFont typeface="Calibri"/>
              <a:buChar char="-"/>
            </a:pPr>
            <a:r>
              <a:rPr lang="en-US"/>
              <a:t>Het is de bedoeling dat de deelnemers de geformuleerde afspraken nog eens bekijken, vanuit de bril van de persona: zijn er nog zaken die ontbreken? Zijn er zaken die te eng of te breed geformuleerd zijn? </a:t>
            </a:r>
            <a:endParaRPr/>
          </a:p>
          <a:p>
            <a:pPr marL="171450" lvl="0" indent="-171450" algn="l" rtl="0">
              <a:lnSpc>
                <a:spcPct val="100000"/>
              </a:lnSpc>
              <a:spcBef>
                <a:spcPts val="0"/>
              </a:spcBef>
              <a:spcAft>
                <a:spcPts val="0"/>
              </a:spcAft>
              <a:buClr>
                <a:schemeClr val="dk1"/>
              </a:buClr>
              <a:buSzPts val="1200"/>
              <a:buFont typeface="Calibri"/>
              <a:buChar char="-"/>
            </a:pPr>
            <a:r>
              <a:rPr lang="en-US"/>
              <a:t>Daarna wisselen de groepjes met elkaar uit en vullen ze de template ‘afspraken’ aan indien nodig.</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Dit is de laatste oefening van de workshop. Geef de deelnemers nog mee wat met deze input gebeurt [</a:t>
            </a:r>
            <a:r>
              <a:rPr lang="en-US" i="1"/>
              <a:t>Zie volgende slide</a:t>
            </a:r>
            <a:r>
              <a:rPr lang="en-US"/>
              <a:t>]</a:t>
            </a:r>
            <a:endParaRPr/>
          </a:p>
        </p:txBody>
      </p:sp>
      <p:sp>
        <p:nvSpPr>
          <p:cNvPr id="191" name="Google Shape;19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8044c7468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18044c7468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g18044c7468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8044c7468f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18044c7468f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endParaRPr/>
          </a:p>
        </p:txBody>
      </p:sp>
      <p:sp>
        <p:nvSpPr>
          <p:cNvPr id="212" name="Google Shape;212;g18044c7468f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i="1"/>
              <a:t>Wat:</a:t>
            </a:r>
            <a:endParaRPr i="1"/>
          </a:p>
          <a:p>
            <a:pPr marL="0" lvl="0" indent="0" algn="l" rtl="0">
              <a:lnSpc>
                <a:spcPct val="100000"/>
              </a:lnSpc>
              <a:spcBef>
                <a:spcPts val="0"/>
              </a:spcBef>
              <a:spcAft>
                <a:spcPts val="0"/>
              </a:spcAft>
              <a:buClr>
                <a:schemeClr val="dk1"/>
              </a:buClr>
              <a:buSzPts val="1400"/>
              <a:buFont typeface="Arial"/>
              <a:buNone/>
            </a:pPr>
            <a:endParaRPr/>
          </a:p>
          <a:p>
            <a:pPr marL="457200" lvl="0" indent="-317500" algn="l" rtl="0">
              <a:lnSpc>
                <a:spcPct val="100000"/>
              </a:lnSpc>
              <a:spcBef>
                <a:spcPts val="0"/>
              </a:spcBef>
              <a:spcAft>
                <a:spcPts val="0"/>
              </a:spcAft>
              <a:buClr>
                <a:schemeClr val="dk1"/>
              </a:buClr>
              <a:buSzPts val="1400"/>
              <a:buChar char="➔"/>
            </a:pPr>
            <a:r>
              <a:rPr lang="en-US"/>
              <a:t>Opwarmer</a:t>
            </a:r>
            <a:endParaRPr/>
          </a:p>
          <a:p>
            <a:pPr marL="457200" lvl="0" indent="-317500" algn="l" rtl="0">
              <a:lnSpc>
                <a:spcPct val="100000"/>
              </a:lnSpc>
              <a:spcBef>
                <a:spcPts val="0"/>
              </a:spcBef>
              <a:spcAft>
                <a:spcPts val="0"/>
              </a:spcAft>
              <a:buClr>
                <a:schemeClr val="dk1"/>
              </a:buClr>
              <a:buSzPts val="1400"/>
              <a:buChar char="➔"/>
            </a:pPr>
            <a:r>
              <a:rPr lang="en-US"/>
              <a:t>Maak de deelnemers eerst warm voor het thema, door te starten met een aantal dilemma’s rond telewerk.</a:t>
            </a:r>
            <a:endParaRPr/>
          </a:p>
          <a:p>
            <a:pPr marL="457200" lvl="0" indent="-317500" algn="l" rtl="0">
              <a:lnSpc>
                <a:spcPct val="100000"/>
              </a:lnSpc>
              <a:spcBef>
                <a:spcPts val="0"/>
              </a:spcBef>
              <a:spcAft>
                <a:spcPts val="0"/>
              </a:spcAft>
              <a:buClr>
                <a:schemeClr val="dk1"/>
              </a:buClr>
              <a:buSzPts val="1400"/>
              <a:buChar char="➔"/>
            </a:pPr>
            <a:r>
              <a:rPr lang="en-US"/>
              <a:t>Timing: 5 minuten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i="1"/>
              <a:t>Instructies:</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b="1"/>
              <a:t>De dilemma’s als opwarmer</a:t>
            </a:r>
            <a:endParaRPr b="1"/>
          </a:p>
          <a:p>
            <a:pPr marL="0" lvl="0" indent="0" algn="l" rtl="0">
              <a:lnSpc>
                <a:spcPct val="100000"/>
              </a:lnSpc>
              <a:spcBef>
                <a:spcPts val="0"/>
              </a:spcBef>
              <a:spcAft>
                <a:spcPts val="0"/>
              </a:spcAft>
              <a:buClr>
                <a:schemeClr val="dk1"/>
              </a:buClr>
              <a:buSzPts val="1100"/>
              <a:buFont typeface="Arial"/>
              <a:buNone/>
            </a:pPr>
            <a:r>
              <a:rPr lang="en-US"/>
              <a:t>Schotel de deelnemers onderstaande dilemma’s voor. Afhankelijk van welke optie ze verkiezen, moeten ze aan de ene of de andere kant van de ruimte gaan staan. Door hier een fysieke oefening aan te koppelen, is dit ook meteen een energizer die energie opwekt bij de deelnemers voor de rest van de workshop. </a:t>
            </a:r>
            <a:endParaRPr/>
          </a:p>
          <a:p>
            <a:pPr marL="0" lvl="0" indent="0" algn="l" rtl="0">
              <a:lnSpc>
                <a:spcPct val="100000"/>
              </a:lnSpc>
              <a:spcBef>
                <a:spcPts val="0"/>
              </a:spcBef>
              <a:spcAft>
                <a:spcPts val="0"/>
              </a:spcAft>
              <a:buClr>
                <a:schemeClr val="dk1"/>
              </a:buClr>
              <a:buSzPts val="1100"/>
              <a:buFont typeface="Arial"/>
              <a:buNone/>
            </a:pPr>
            <a:endParaRPr i="1"/>
          </a:p>
          <a:p>
            <a:pPr marL="0" lvl="0" indent="0" algn="l" rtl="0">
              <a:lnSpc>
                <a:spcPct val="100000"/>
              </a:lnSpc>
              <a:spcBef>
                <a:spcPts val="0"/>
              </a:spcBef>
              <a:spcAft>
                <a:spcPts val="0"/>
              </a:spcAft>
              <a:buSzPts val="1400"/>
              <a:buNone/>
            </a:pPr>
            <a:r>
              <a:rPr lang="en-US"/>
              <a:t>Dilemma’s:</a:t>
            </a:r>
            <a:endParaRPr/>
          </a:p>
          <a:p>
            <a:pPr marL="0" lvl="0" indent="0" algn="l" rtl="0">
              <a:lnSpc>
                <a:spcPct val="100000"/>
              </a:lnSpc>
              <a:spcBef>
                <a:spcPts val="0"/>
              </a:spcBef>
              <a:spcAft>
                <a:spcPts val="0"/>
              </a:spcAft>
              <a:buSzPts val="1400"/>
              <a:buNone/>
            </a:pPr>
            <a:r>
              <a:rPr lang="en-US"/>
              <a:t>Wanneer je thuis werkt, dan:</a:t>
            </a:r>
            <a:endParaRPr/>
          </a:p>
          <a:p>
            <a:pPr marL="171450" lvl="0" indent="-171450" algn="l" rtl="0">
              <a:lnSpc>
                <a:spcPct val="100000"/>
              </a:lnSpc>
              <a:spcBef>
                <a:spcPts val="0"/>
              </a:spcBef>
              <a:spcAft>
                <a:spcPts val="0"/>
              </a:spcAft>
              <a:buClr>
                <a:schemeClr val="dk1"/>
              </a:buClr>
              <a:buSzPts val="1200"/>
              <a:buFont typeface="Calibri"/>
              <a:buChar char="-"/>
            </a:pPr>
            <a:r>
              <a:rPr lang="en-US"/>
              <a:t>Draag je comfortabele kledij OF kleed je je op</a:t>
            </a:r>
            <a:endParaRPr/>
          </a:p>
          <a:p>
            <a:pPr marL="171450" lvl="0" indent="-171450" algn="l" rtl="0">
              <a:lnSpc>
                <a:spcPct val="100000"/>
              </a:lnSpc>
              <a:spcBef>
                <a:spcPts val="0"/>
              </a:spcBef>
              <a:spcAft>
                <a:spcPts val="0"/>
              </a:spcAft>
              <a:buClr>
                <a:schemeClr val="dk1"/>
              </a:buClr>
              <a:buSzPts val="1200"/>
              <a:buFont typeface="Calibri"/>
              <a:buChar char="-"/>
            </a:pPr>
            <a:r>
              <a:rPr lang="en-US"/>
              <a:t>Werk je in de zetel OF aan een bureau</a:t>
            </a:r>
            <a:endParaRPr/>
          </a:p>
          <a:p>
            <a:pPr marL="171450" lvl="0" indent="-171450" algn="l" rtl="0">
              <a:lnSpc>
                <a:spcPct val="100000"/>
              </a:lnSpc>
              <a:spcBef>
                <a:spcPts val="0"/>
              </a:spcBef>
              <a:spcAft>
                <a:spcPts val="0"/>
              </a:spcAft>
              <a:buClr>
                <a:schemeClr val="dk1"/>
              </a:buClr>
              <a:buSzPts val="1200"/>
              <a:buFont typeface="Calibri"/>
              <a:buChar char="-"/>
            </a:pPr>
            <a:r>
              <a:rPr lang="en-US"/>
              <a:t>Maak je een wandeling over de middag OF doe je een dutje </a:t>
            </a:r>
            <a:endParaRPr/>
          </a:p>
          <a:p>
            <a:pPr marL="171450" lvl="0" indent="-171450" algn="l" rtl="0">
              <a:lnSpc>
                <a:spcPct val="100000"/>
              </a:lnSpc>
              <a:spcBef>
                <a:spcPts val="0"/>
              </a:spcBef>
              <a:spcAft>
                <a:spcPts val="0"/>
              </a:spcAft>
              <a:buClr>
                <a:schemeClr val="dk1"/>
              </a:buClr>
              <a:buSzPts val="1200"/>
              <a:buFont typeface="Calibri"/>
              <a:buChar char="-"/>
            </a:pPr>
            <a:r>
              <a:rPr lang="en-US"/>
              <a:t>Neem je een lunchpauze OF eet je voor de laptop</a:t>
            </a:r>
            <a:endParaRPr/>
          </a:p>
          <a:p>
            <a:pPr marL="171450" lvl="0" indent="-171450" algn="l" rtl="0">
              <a:lnSpc>
                <a:spcPct val="100000"/>
              </a:lnSpc>
              <a:spcBef>
                <a:spcPts val="0"/>
              </a:spcBef>
              <a:spcAft>
                <a:spcPts val="0"/>
              </a:spcAft>
              <a:buClr>
                <a:schemeClr val="dk1"/>
              </a:buClr>
              <a:buSzPts val="1200"/>
              <a:buFont typeface="Calibri"/>
              <a:buChar char="-"/>
            </a:pPr>
            <a:r>
              <a:rPr lang="en-US"/>
              <a:t>Slaap je uit OF ga je vroeg aan het werk </a:t>
            </a:r>
            <a:endParaRPr/>
          </a:p>
        </p:txBody>
      </p:sp>
      <p:sp>
        <p:nvSpPr>
          <p:cNvPr id="93" name="Google Shape;9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i="1"/>
              <a:t>Wat:</a:t>
            </a:r>
            <a:endParaRPr i="1"/>
          </a:p>
          <a:p>
            <a:pPr marL="0" lvl="0" indent="0" algn="l" rtl="0">
              <a:lnSpc>
                <a:spcPct val="100000"/>
              </a:lnSpc>
              <a:spcBef>
                <a:spcPts val="0"/>
              </a:spcBef>
              <a:spcAft>
                <a:spcPts val="0"/>
              </a:spcAft>
              <a:buClr>
                <a:schemeClr val="dk1"/>
              </a:buClr>
              <a:buSzPts val="1400"/>
              <a:buFont typeface="Arial"/>
              <a:buNone/>
            </a:pPr>
            <a:endParaRPr i="1"/>
          </a:p>
          <a:p>
            <a:pPr marL="457200" lvl="0" indent="-317500" algn="l" rtl="0">
              <a:lnSpc>
                <a:spcPct val="100000"/>
              </a:lnSpc>
              <a:spcBef>
                <a:spcPts val="0"/>
              </a:spcBef>
              <a:spcAft>
                <a:spcPts val="0"/>
              </a:spcAft>
              <a:buSzPts val="1400"/>
              <a:buChar char="➔"/>
            </a:pPr>
            <a:r>
              <a:rPr lang="en-US"/>
              <a:t>Introductie</a:t>
            </a:r>
            <a:endParaRPr/>
          </a:p>
          <a:p>
            <a:pPr marL="457200" lvl="0" indent="-317500" algn="l" rtl="0">
              <a:lnSpc>
                <a:spcPct val="100000"/>
              </a:lnSpc>
              <a:spcBef>
                <a:spcPts val="0"/>
              </a:spcBef>
              <a:spcAft>
                <a:spcPts val="0"/>
              </a:spcAft>
              <a:buSzPts val="1400"/>
              <a:buChar char="➔"/>
            </a:pPr>
            <a:r>
              <a:rPr lang="en-US"/>
              <a:t>Geef de deelnemers mee wat het doel van deze workshop is en hoe de workshop kadert in een breder proces.</a:t>
            </a:r>
            <a:endParaRPr/>
          </a:p>
          <a:p>
            <a:pPr marL="457200" lvl="0" indent="-317500" algn="l" rtl="0">
              <a:lnSpc>
                <a:spcPct val="100000"/>
              </a:lnSpc>
              <a:spcBef>
                <a:spcPts val="0"/>
              </a:spcBef>
              <a:spcAft>
                <a:spcPts val="0"/>
              </a:spcAft>
              <a:buSzPts val="1400"/>
              <a:buChar char="➔"/>
            </a:pPr>
            <a:r>
              <a:rPr lang="en-US"/>
              <a:t>Timing: 10 minuten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i="1"/>
              <a:t>Instructies:</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b="1"/>
              <a:t>Het doel van de workshop</a:t>
            </a:r>
            <a:endParaRPr b="1"/>
          </a:p>
          <a:p>
            <a:pPr marL="171450" lvl="0" indent="-171450" algn="l" rtl="0">
              <a:lnSpc>
                <a:spcPct val="100000"/>
              </a:lnSpc>
              <a:spcBef>
                <a:spcPts val="0"/>
              </a:spcBef>
              <a:spcAft>
                <a:spcPts val="0"/>
              </a:spcAft>
              <a:buClr>
                <a:schemeClr val="dk1"/>
              </a:buClr>
              <a:buSzPts val="1200"/>
              <a:buFont typeface="Calibri"/>
              <a:buChar char="-"/>
            </a:pPr>
            <a:r>
              <a:rPr lang="en-US"/>
              <a:t>Het gesprek openen en zicht krijgen op de diversiteit en werking van het team, alsook ieders visie op telewerk</a:t>
            </a:r>
            <a:endParaRPr/>
          </a:p>
          <a:p>
            <a:pPr marL="171450" lvl="0" indent="-171450" algn="l" rtl="0">
              <a:lnSpc>
                <a:spcPct val="100000"/>
              </a:lnSpc>
              <a:spcBef>
                <a:spcPts val="0"/>
              </a:spcBef>
              <a:spcAft>
                <a:spcPts val="0"/>
              </a:spcAft>
              <a:buClr>
                <a:schemeClr val="dk1"/>
              </a:buClr>
              <a:buSzPts val="1200"/>
              <a:buFont typeface="Calibri"/>
              <a:buChar char="-"/>
            </a:pPr>
            <a:r>
              <a:rPr lang="en-US"/>
              <a:t>Op basis van die input tot eerste concrete afspraken komen voor het volledige team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De workshop is een onderdeel van een groter proces. Er is een verantwoordelijke die dit proces opvolgt en na de workshop met de input aan de slag gaat. In deze workshop mogen de deelnemers nog nadenken over de ideale afspraken, daarna worden die door de verantwoordelijke getoetst op haalbaarheid.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Waarom dit proces en deze workshop? Daarvoor geef je de deelnemers eerst een korte situatieschets</a:t>
            </a:r>
            <a:r>
              <a:rPr lang="en-US" i="1"/>
              <a:t> [Zie volgende slides] </a:t>
            </a:r>
            <a:endParaRPr i="1"/>
          </a:p>
        </p:txBody>
      </p:sp>
      <p:sp>
        <p:nvSpPr>
          <p:cNvPr id="103" name="Google Shape;10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a:solidFill>
                  <a:srgbClr val="000000"/>
                </a:solidFill>
              </a:rPr>
              <a:t>Instructies: </a:t>
            </a:r>
            <a:endParaRPr i="1">
              <a:solidFill>
                <a:srgbClr val="000000"/>
              </a:solidFill>
            </a:endParaRPr>
          </a:p>
          <a:p>
            <a:pPr marL="0" lvl="0" indent="0" algn="l" rtl="0">
              <a:lnSpc>
                <a:spcPct val="100000"/>
              </a:lnSpc>
              <a:spcBef>
                <a:spcPts val="0"/>
              </a:spcBef>
              <a:spcAft>
                <a:spcPts val="0"/>
              </a:spcAft>
              <a:buSzPts val="1400"/>
              <a:buNone/>
            </a:pPr>
            <a:endParaRPr i="1">
              <a:solidFill>
                <a:srgbClr val="000000"/>
              </a:solidFill>
            </a:endParaRPr>
          </a:p>
          <a:p>
            <a:pPr marL="0" lvl="0" indent="0" algn="l" rtl="0">
              <a:lnSpc>
                <a:spcPct val="100000"/>
              </a:lnSpc>
              <a:spcBef>
                <a:spcPts val="0"/>
              </a:spcBef>
              <a:spcAft>
                <a:spcPts val="0"/>
              </a:spcAft>
              <a:buSzPts val="1400"/>
              <a:buNone/>
            </a:pPr>
            <a:r>
              <a:rPr lang="en-US" b="1">
                <a:solidFill>
                  <a:srgbClr val="000000"/>
                </a:solidFill>
              </a:rPr>
              <a:t>De context van de workshop</a:t>
            </a:r>
            <a:endParaRPr b="1">
              <a:solidFill>
                <a:srgbClr val="000000"/>
              </a:solidFill>
            </a:endParaRPr>
          </a:p>
          <a:p>
            <a:pPr marL="0" lvl="0" indent="0" algn="l" rtl="0">
              <a:lnSpc>
                <a:spcPct val="100000"/>
              </a:lnSpc>
              <a:spcBef>
                <a:spcPts val="0"/>
              </a:spcBef>
              <a:spcAft>
                <a:spcPts val="0"/>
              </a:spcAft>
              <a:buSzPts val="1400"/>
              <a:buNone/>
            </a:pPr>
            <a:r>
              <a:rPr lang="en-US" i="0" u="none" strike="noStrike">
                <a:solidFill>
                  <a:srgbClr val="000000"/>
                </a:solidFill>
              </a:rPr>
              <a:t>Telewerk is vandaag niet meer weg te denken uit onze werkcontext, al zijn er aantal zaken die het telewerken bemoeilijken.</a:t>
            </a:r>
            <a:endParaRPr i="0" u="none" strike="noStrike">
              <a:solidFill>
                <a:srgbClr val="000000"/>
              </a:solidFill>
            </a:endParaRPr>
          </a:p>
          <a:p>
            <a:pPr marL="0" lvl="0" indent="0" algn="l" rtl="0">
              <a:lnSpc>
                <a:spcPct val="100000"/>
              </a:lnSpc>
              <a:spcBef>
                <a:spcPts val="0"/>
              </a:spcBef>
              <a:spcAft>
                <a:spcPts val="0"/>
              </a:spcAft>
              <a:buSzPts val="1400"/>
              <a:buNone/>
            </a:pPr>
            <a:r>
              <a:rPr lang="en-US" i="0" u="none" strike="noStrike">
                <a:solidFill>
                  <a:srgbClr val="000000"/>
                </a:solidFill>
              </a:rPr>
              <a:t>Aan de ene kant zijn er zichtbare barrières, zoals een gebrek aan toestellen of internet.</a:t>
            </a:r>
            <a:endParaRPr i="0" u="none" strike="noStrike">
              <a:solidFill>
                <a:srgbClr val="000000"/>
              </a:solidFill>
            </a:endParaRPr>
          </a:p>
          <a:p>
            <a:pPr marL="0" lvl="0" indent="0" algn="l" rtl="0">
              <a:lnSpc>
                <a:spcPct val="100000"/>
              </a:lnSpc>
              <a:spcBef>
                <a:spcPts val="0"/>
              </a:spcBef>
              <a:spcAft>
                <a:spcPts val="0"/>
              </a:spcAft>
              <a:buSzPts val="1400"/>
              <a:buNone/>
            </a:pPr>
            <a:r>
              <a:rPr lang="en-US" i="0" u="none" strike="noStrike">
                <a:solidFill>
                  <a:srgbClr val="000000"/>
                </a:solidFill>
              </a:rPr>
              <a:t>Aan de andere kant zijn er ook minder zichtbare barrières die telewerk moeilijk(er) maken</a:t>
            </a:r>
            <a:r>
              <a:rPr lang="en-US">
                <a:solidFill>
                  <a:srgbClr val="000000"/>
                </a:solidFill>
              </a:rPr>
              <a:t>: </a:t>
            </a:r>
            <a:endParaRPr i="0" u="none" strike="noStrike">
              <a:solidFill>
                <a:srgbClr val="000000"/>
              </a:solidFill>
            </a:endParaRPr>
          </a:p>
          <a:p>
            <a:pPr marL="457200" lvl="0" indent="-317500" algn="l" rtl="0">
              <a:lnSpc>
                <a:spcPct val="100000"/>
              </a:lnSpc>
              <a:spcBef>
                <a:spcPts val="0"/>
              </a:spcBef>
              <a:spcAft>
                <a:spcPts val="0"/>
              </a:spcAft>
              <a:buClr>
                <a:srgbClr val="000000"/>
              </a:buClr>
              <a:buSzPts val="1400"/>
              <a:buChar char="-"/>
            </a:pPr>
            <a:r>
              <a:rPr lang="en-US">
                <a:solidFill>
                  <a:srgbClr val="000000"/>
                </a:solidFill>
              </a:rPr>
              <a:t>E</a:t>
            </a:r>
            <a:r>
              <a:rPr lang="en-US" i="0" u="none" strike="noStrike">
                <a:solidFill>
                  <a:srgbClr val="000000"/>
                </a:solidFill>
              </a:rPr>
              <a:t>en gebrek aan digitale vaardigheden om vanop afstand het werk goed te kunnen uitvoeren</a:t>
            </a:r>
            <a:endParaRPr i="0" u="none" strike="noStrike">
              <a:solidFill>
                <a:srgbClr val="000000"/>
              </a:solidFill>
            </a:endParaRPr>
          </a:p>
          <a:p>
            <a:pPr marL="457200" lvl="0" indent="-317500" algn="l" rtl="0">
              <a:lnSpc>
                <a:spcPct val="100000"/>
              </a:lnSpc>
              <a:spcBef>
                <a:spcPts val="0"/>
              </a:spcBef>
              <a:spcAft>
                <a:spcPts val="0"/>
              </a:spcAft>
              <a:buClr>
                <a:srgbClr val="000000"/>
              </a:buClr>
              <a:buSzPts val="1400"/>
              <a:buChar char="-"/>
            </a:pPr>
            <a:r>
              <a:rPr lang="en-US">
                <a:solidFill>
                  <a:srgbClr val="000000"/>
                </a:solidFill>
              </a:rPr>
              <a:t>Het gemis van de collega’s</a:t>
            </a:r>
            <a:endParaRPr i="0" u="none" strike="noStrike">
              <a:solidFill>
                <a:srgbClr val="000000"/>
              </a:solidFill>
            </a:endParaRPr>
          </a:p>
          <a:p>
            <a:pPr marL="457200" lvl="0" indent="-317500" algn="l" rtl="0">
              <a:lnSpc>
                <a:spcPct val="100000"/>
              </a:lnSpc>
              <a:spcBef>
                <a:spcPts val="0"/>
              </a:spcBef>
              <a:spcAft>
                <a:spcPts val="0"/>
              </a:spcAft>
              <a:buClr>
                <a:srgbClr val="000000"/>
              </a:buClr>
              <a:buSzPts val="1400"/>
              <a:buChar char="-"/>
            </a:pPr>
            <a:r>
              <a:rPr lang="en-US">
                <a:solidFill>
                  <a:srgbClr val="000000"/>
                </a:solidFill>
              </a:rPr>
              <a:t>H</a:t>
            </a:r>
            <a:r>
              <a:rPr lang="en-US" i="0" u="none" strike="noStrike">
                <a:solidFill>
                  <a:srgbClr val="000000"/>
                </a:solidFill>
              </a:rPr>
              <a:t>et wantrouwen van de leidinggevenden dat ervoor </a:t>
            </a:r>
            <a:r>
              <a:rPr lang="en-US">
                <a:solidFill>
                  <a:srgbClr val="000000"/>
                </a:solidFill>
              </a:rPr>
              <a:t>zorgt </a:t>
            </a:r>
            <a:r>
              <a:rPr lang="en-US" i="0" u="none" strike="noStrike">
                <a:solidFill>
                  <a:srgbClr val="000000"/>
                </a:solidFill>
              </a:rPr>
              <a:t>dat medewerkers minder snel gaan telewerken</a:t>
            </a:r>
            <a:endParaRPr/>
          </a:p>
          <a:p>
            <a:pPr marL="0" lvl="0" indent="0" algn="l" rtl="0">
              <a:lnSpc>
                <a:spcPct val="100000"/>
              </a:lnSpc>
              <a:spcBef>
                <a:spcPts val="0"/>
              </a:spcBef>
              <a:spcAft>
                <a:spcPts val="0"/>
              </a:spcAft>
              <a:buSzPts val="1400"/>
              <a:buNone/>
            </a:pPr>
            <a:endParaRPr sz="1800" b="0" i="0" u="none" strike="noStrike">
              <a:solidFill>
                <a:srgbClr val="000000"/>
              </a:solidFill>
              <a:latin typeface="Gill Sans"/>
              <a:ea typeface="Gill Sans"/>
              <a:cs typeface="Gill Sans"/>
              <a:sym typeface="Gill Sans"/>
            </a:endParaRPr>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a:solidFill>
                  <a:srgbClr val="000000"/>
                </a:solidFill>
              </a:rPr>
              <a:t>Instructies: </a:t>
            </a:r>
            <a:r>
              <a:rPr lang="en-US" i="1"/>
              <a:t> </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b="1">
                <a:solidFill>
                  <a:srgbClr val="000000"/>
                </a:solidFill>
              </a:rPr>
              <a:t>De context van de workshop</a:t>
            </a:r>
            <a:endParaRPr b="1">
              <a:solidFill>
                <a:srgbClr val="000000"/>
              </a:solidFill>
            </a:endParaRPr>
          </a:p>
          <a:p>
            <a:pPr marL="0" lvl="0" indent="0" algn="l" rtl="0">
              <a:lnSpc>
                <a:spcPct val="100000"/>
              </a:lnSpc>
              <a:spcBef>
                <a:spcPts val="0"/>
              </a:spcBef>
              <a:spcAft>
                <a:spcPts val="0"/>
              </a:spcAft>
              <a:buSzPts val="1400"/>
              <a:buNone/>
            </a:pPr>
            <a:r>
              <a:rPr lang="en-US"/>
              <a:t>Uit onderzoek blijkt dat deze barrières vooral voorkomen bij specifieke profielen. Factoren zoals gender, etniciteit, leeftijd, gezinssituatie, ... of een combinatie van die factoren bepalen de toegang tot telewerk.</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Dit is tegenstrijdig, want telewerk zou deze profielen net meer toegang kunnen geven tot de arbeidsmarkt. </a:t>
            </a:r>
            <a:endParaRPr/>
          </a:p>
          <a:p>
            <a:pPr marL="0" lvl="0" indent="0" algn="l" rtl="0">
              <a:lnSpc>
                <a:spcPct val="100000"/>
              </a:lnSpc>
              <a:spcBef>
                <a:spcPts val="0"/>
              </a:spcBef>
              <a:spcAft>
                <a:spcPts val="0"/>
              </a:spcAft>
              <a:buSzPts val="1400"/>
              <a:buNone/>
            </a:pPr>
            <a:r>
              <a:rPr lang="en-US"/>
              <a:t>Bijvoorbeeld: denk aan een persoon met een visuele beperking die elke dag moet pendelen met de trein. De mogelijkheid om (structureel) te telewerken maakt het pendelen minder een zorg.  Je kan deze persoon voorts ondersteunen zodat deze thuis comfortabeler kan werken, met aangepaste apparatuur. </a:t>
            </a:r>
            <a:endParaRPr/>
          </a:p>
          <a:p>
            <a:pPr marL="0" lvl="0" indent="0" algn="l" rtl="0">
              <a:lnSpc>
                <a:spcPct val="100000"/>
              </a:lnSpc>
              <a:spcBef>
                <a:spcPts val="0"/>
              </a:spcBef>
              <a:spcAft>
                <a:spcPts val="0"/>
              </a:spcAft>
              <a:buSzPts val="1400"/>
              <a:buNone/>
            </a:pPr>
            <a:r>
              <a:rPr lang="en-US"/>
              <a:t>Dat geeft de persoon meer mogelijkheden op de arbeidsmarkt. </a:t>
            </a:r>
            <a:endParaRPr/>
          </a:p>
        </p:txBody>
      </p:sp>
      <p:sp>
        <p:nvSpPr>
          <p:cNvPr id="121" name="Google Shape;12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a:t>Instructies: </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b="1"/>
              <a:t>De uitdaging van de workshop</a:t>
            </a:r>
            <a:endParaRPr b="1"/>
          </a:p>
          <a:p>
            <a:pPr marL="0" lvl="0" indent="0" algn="l" rtl="0">
              <a:lnSpc>
                <a:spcPct val="100000"/>
              </a:lnSpc>
              <a:spcBef>
                <a:spcPts val="0"/>
              </a:spcBef>
              <a:spcAft>
                <a:spcPts val="0"/>
              </a:spcAft>
              <a:buSzPts val="1400"/>
              <a:buNone/>
            </a:pPr>
            <a:r>
              <a:rPr lang="en-US"/>
              <a:t>De uitdaging is dus om het telewerk zo te organiseren dat het voor iedereen toegankelijk en aangenaam is. </a:t>
            </a:r>
            <a:endParaRPr/>
          </a:p>
          <a:p>
            <a:pPr marL="0" lvl="0" indent="0" algn="l" rtl="0">
              <a:lnSpc>
                <a:spcPct val="100000"/>
              </a:lnSpc>
              <a:spcBef>
                <a:spcPts val="0"/>
              </a:spcBef>
              <a:spcAft>
                <a:spcPts val="0"/>
              </a:spcAft>
              <a:buSzPts val="1400"/>
              <a:buNone/>
            </a:pPr>
            <a:r>
              <a:rPr lang="en-US"/>
              <a:t>Hiervoor moet je vertrekken vanuit de diversiteit van je team en de barrières die elke medewerker in dat team ervaart. </a:t>
            </a:r>
            <a:endParaRPr/>
          </a:p>
          <a:p>
            <a:pPr marL="0" lvl="0" indent="0" algn="l" rtl="0">
              <a:lnSpc>
                <a:spcPct val="100000"/>
              </a:lnSpc>
              <a:spcBef>
                <a:spcPts val="0"/>
              </a:spcBef>
              <a:spcAft>
                <a:spcPts val="0"/>
              </a:spcAft>
              <a:buSzPts val="1400"/>
              <a:buNone/>
            </a:pPr>
            <a:r>
              <a:rPr lang="en-US"/>
              <a:t>Zo kan je afspraken formuleren die aangepast zijn aan de context en een telewerkbeleid opstellen waarin elke medewerker zich kan vinden. </a:t>
            </a:r>
            <a:endParaRPr/>
          </a:p>
          <a:p>
            <a:pPr marL="0" lvl="0" indent="0" algn="l" rtl="0">
              <a:lnSpc>
                <a:spcPct val="100000"/>
              </a:lnSpc>
              <a:spcBef>
                <a:spcPts val="0"/>
              </a:spcBef>
              <a:spcAft>
                <a:spcPts val="0"/>
              </a:spcAft>
              <a:buSzPts val="1400"/>
              <a:buNone/>
            </a:pPr>
            <a:r>
              <a:rPr lang="en-US"/>
              <a:t>De workshop van vandaag geeft hiervoor een eerste aanzet.</a:t>
            </a:r>
            <a:endParaRPr/>
          </a:p>
        </p:txBody>
      </p:sp>
      <p:sp>
        <p:nvSpPr>
          <p:cNvPr id="131" name="Google Shape;13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a:t>Instructies:  </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b="1"/>
              <a:t>Afspraken voor de workshop</a:t>
            </a:r>
            <a:endParaRPr/>
          </a:p>
          <a:p>
            <a:pPr marL="0" lvl="0" indent="0" algn="l" rtl="0">
              <a:lnSpc>
                <a:spcPct val="100000"/>
              </a:lnSpc>
              <a:spcBef>
                <a:spcPts val="0"/>
              </a:spcBef>
              <a:spcAft>
                <a:spcPts val="0"/>
              </a:spcAft>
              <a:buSzPts val="1400"/>
              <a:buNone/>
            </a:pPr>
            <a:r>
              <a:rPr lang="en-US"/>
              <a:t>Voor je met de oefeningen aan de slag gaat, is het belangrijk eerst nog een aantal afspraken te maken. </a:t>
            </a:r>
            <a:endParaRPr/>
          </a:p>
          <a:p>
            <a:pPr marL="0" lvl="0" indent="0" algn="l" rtl="0">
              <a:lnSpc>
                <a:spcPct val="100000"/>
              </a:lnSpc>
              <a:spcBef>
                <a:spcPts val="0"/>
              </a:spcBef>
              <a:spcAft>
                <a:spcPts val="0"/>
              </a:spcAft>
              <a:buSzPts val="1400"/>
              <a:buNone/>
            </a:pPr>
            <a:r>
              <a:rPr lang="en-US"/>
              <a:t>Hoewel iedereen elkaar normaal al kent, is het toch van belang om een voldoende safe space te creëren.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Vul deze afspraken gerust aan met input die nog vanuit de groep komt. </a:t>
            </a:r>
            <a:endParaRPr/>
          </a:p>
        </p:txBody>
      </p:sp>
      <p:sp>
        <p:nvSpPr>
          <p:cNvPr id="140" name="Google Shape;14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i="1"/>
              <a:t>Wat:</a:t>
            </a:r>
            <a:endParaRPr i="1"/>
          </a:p>
          <a:p>
            <a:pPr marL="0" lvl="0" indent="0" algn="l" rtl="0">
              <a:lnSpc>
                <a:spcPct val="100000"/>
              </a:lnSpc>
              <a:spcBef>
                <a:spcPts val="0"/>
              </a:spcBef>
              <a:spcAft>
                <a:spcPts val="0"/>
              </a:spcAft>
              <a:buClr>
                <a:schemeClr val="dk1"/>
              </a:buClr>
              <a:buSzPts val="1400"/>
              <a:buFont typeface="Arial"/>
              <a:buNone/>
            </a:pPr>
            <a:endParaRPr/>
          </a:p>
          <a:p>
            <a:pPr marL="457200" lvl="0" indent="-317500" algn="l" rtl="0">
              <a:lnSpc>
                <a:spcPct val="100000"/>
              </a:lnSpc>
              <a:spcBef>
                <a:spcPts val="0"/>
              </a:spcBef>
              <a:spcAft>
                <a:spcPts val="0"/>
              </a:spcAft>
              <a:buClr>
                <a:schemeClr val="dk1"/>
              </a:buClr>
              <a:buSzPts val="1400"/>
              <a:buChar char="➔"/>
            </a:pPr>
            <a:r>
              <a:rPr lang="en-US"/>
              <a:t>Oefening 1: Puzzel je team</a:t>
            </a:r>
            <a:endParaRPr/>
          </a:p>
          <a:p>
            <a:pPr marL="457200" lvl="0" indent="-317500" algn="l" rtl="0">
              <a:lnSpc>
                <a:spcPct val="100000"/>
              </a:lnSpc>
              <a:spcBef>
                <a:spcPts val="0"/>
              </a:spcBef>
              <a:spcAft>
                <a:spcPts val="0"/>
              </a:spcAft>
              <a:buClr>
                <a:schemeClr val="dk1"/>
              </a:buClr>
              <a:buSzPts val="1400"/>
              <a:buChar char="➔"/>
            </a:pPr>
            <a:r>
              <a:rPr lang="en-US"/>
              <a:t>Handleiding p. 11</a:t>
            </a:r>
            <a:endParaRPr/>
          </a:p>
          <a:p>
            <a:pPr marL="457200" lvl="0" indent="-317500" algn="l" rtl="0">
              <a:lnSpc>
                <a:spcPct val="100000"/>
              </a:lnSpc>
              <a:spcBef>
                <a:spcPts val="0"/>
              </a:spcBef>
              <a:spcAft>
                <a:spcPts val="0"/>
              </a:spcAft>
              <a:buClr>
                <a:schemeClr val="dk1"/>
              </a:buClr>
              <a:buSzPts val="1400"/>
              <a:buChar char="➔"/>
            </a:pPr>
            <a:r>
              <a:rPr lang="en-US"/>
              <a:t>Via deze oefening krijgen de deelnemers zicht op de diversiteit en werking van het team. </a:t>
            </a:r>
            <a:endParaRPr/>
          </a:p>
          <a:p>
            <a:pPr marL="457200" lvl="0" indent="-317500" algn="l" rtl="0">
              <a:lnSpc>
                <a:spcPct val="100000"/>
              </a:lnSpc>
              <a:spcBef>
                <a:spcPts val="0"/>
              </a:spcBef>
              <a:spcAft>
                <a:spcPts val="0"/>
              </a:spcAft>
              <a:buClr>
                <a:schemeClr val="dk1"/>
              </a:buClr>
              <a:buSzPts val="1400"/>
              <a:buChar char="➔"/>
            </a:pPr>
            <a:r>
              <a:rPr lang="en-US"/>
              <a:t>Timing: 10 minuten (individueel) + 15 minuten (in groep)</a:t>
            </a:r>
            <a:endParaRPr b="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i="1"/>
              <a:t>Instructies:</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b="1"/>
              <a:t>Oefening 1: Puzzel je team</a:t>
            </a:r>
            <a:endParaRPr b="1"/>
          </a:p>
          <a:p>
            <a:pPr marL="0" lvl="0" indent="0" algn="l" rtl="0">
              <a:lnSpc>
                <a:spcPct val="100000"/>
              </a:lnSpc>
              <a:spcBef>
                <a:spcPts val="0"/>
              </a:spcBef>
              <a:spcAft>
                <a:spcPts val="0"/>
              </a:spcAft>
              <a:buSzPts val="1400"/>
              <a:buNone/>
            </a:pPr>
            <a:r>
              <a:rPr lang="en-US"/>
              <a:t>Nu ga je aan de slag met de eerste oefening van de workshop: puzzel je team. Je geeft elke deelnemer een exemplaar van de template ‘puzzel je team’ op A4-formaat. De template ‘puzzel je team’ op A3-formaat hang je ergens omhoog in de ruimte.</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Clr>
                <a:schemeClr val="dk1"/>
              </a:buClr>
              <a:buSzPts val="1200"/>
              <a:buFont typeface="Calibri"/>
              <a:buChar char="-"/>
            </a:pPr>
            <a:r>
              <a:rPr lang="en-US"/>
              <a:t>De bedoeling is dat de deelnemers de oefening eerst individueel maken. Op de A4-template ‘puzzel je team’ geven ze aan hoe zij naar de diversiteit en werking van het team kijken. Belangrijk is dat er geen juiste of foute antwoorden zijn, het gaat vooral over hun eigen aanvoelen.</a:t>
            </a:r>
            <a:endParaRPr/>
          </a:p>
          <a:p>
            <a:pPr marL="171450" lvl="0" indent="-171450" algn="l" rtl="0">
              <a:lnSpc>
                <a:spcPct val="100000"/>
              </a:lnSpc>
              <a:spcBef>
                <a:spcPts val="0"/>
              </a:spcBef>
              <a:spcAft>
                <a:spcPts val="0"/>
              </a:spcAft>
              <a:buClr>
                <a:schemeClr val="dk1"/>
              </a:buClr>
              <a:buSzPts val="1200"/>
              <a:buFont typeface="Calibri"/>
              <a:buChar char="-"/>
            </a:pPr>
            <a:r>
              <a:rPr lang="en-US"/>
              <a:t>Als ze klaar zijn met de individuele oefening, mogen ze hun keuzes ook aanduiden op de A3-template die in de ruimte werd opgehangen. Dit helpt om een overzicht te hebben van de verdeling in visies.</a:t>
            </a:r>
            <a:endParaRPr/>
          </a:p>
          <a:p>
            <a:pPr marL="171450" lvl="0" indent="-171450" algn="l" rtl="0">
              <a:lnSpc>
                <a:spcPct val="100000"/>
              </a:lnSpc>
              <a:spcBef>
                <a:spcPts val="0"/>
              </a:spcBef>
              <a:spcAft>
                <a:spcPts val="0"/>
              </a:spcAft>
              <a:buClr>
                <a:schemeClr val="dk1"/>
              </a:buClr>
              <a:buSzPts val="1200"/>
              <a:buFont typeface="Calibri"/>
              <a:buChar char="-"/>
            </a:pPr>
            <a:r>
              <a:rPr lang="en-US"/>
              <a:t>Het is de bedoeling dat de deelnemers hierover in gesprek gaan. Stel de vraag of iemand iets wil delen. </a:t>
            </a:r>
            <a:endParaRPr/>
          </a:p>
          <a:p>
            <a:pPr marL="171450" lvl="0" indent="-171450" algn="l" rtl="0">
              <a:lnSpc>
                <a:spcPct val="100000"/>
              </a:lnSpc>
              <a:spcBef>
                <a:spcPts val="0"/>
              </a:spcBef>
              <a:spcAft>
                <a:spcPts val="0"/>
              </a:spcAft>
              <a:buClr>
                <a:schemeClr val="dk1"/>
              </a:buClr>
              <a:buSzPts val="1200"/>
              <a:buFont typeface="Calibri"/>
              <a:buChar char="-"/>
            </a:pPr>
            <a:r>
              <a:rPr lang="en-US"/>
              <a:t>Als er geen input uit de groep komt, ga je zelf de trends aanduiden die je ziet. Bespreek eerst de gelijkenissen, daarna pas de verschillen. </a:t>
            </a:r>
            <a:endParaRPr/>
          </a:p>
        </p:txBody>
      </p:sp>
      <p:sp>
        <p:nvSpPr>
          <p:cNvPr id="147" name="Google Shape;14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i="1"/>
              <a:t>Wat:</a:t>
            </a:r>
            <a:endParaRPr i="1"/>
          </a:p>
          <a:p>
            <a:pPr marL="0" lvl="0" indent="0" algn="l" rtl="0">
              <a:lnSpc>
                <a:spcPct val="100000"/>
              </a:lnSpc>
              <a:spcBef>
                <a:spcPts val="0"/>
              </a:spcBef>
              <a:spcAft>
                <a:spcPts val="0"/>
              </a:spcAft>
              <a:buClr>
                <a:schemeClr val="dk1"/>
              </a:buClr>
              <a:buSzPts val="1400"/>
              <a:buFont typeface="Arial"/>
              <a:buNone/>
            </a:pPr>
            <a:endParaRPr/>
          </a:p>
          <a:p>
            <a:pPr marL="457200" lvl="0" indent="-317500" algn="l" rtl="0">
              <a:lnSpc>
                <a:spcPct val="100000"/>
              </a:lnSpc>
              <a:spcBef>
                <a:spcPts val="0"/>
              </a:spcBef>
              <a:spcAft>
                <a:spcPts val="0"/>
              </a:spcAft>
              <a:buClr>
                <a:schemeClr val="dk1"/>
              </a:buClr>
              <a:buSzPts val="1400"/>
              <a:buChar char="➔"/>
            </a:pPr>
            <a:r>
              <a:rPr lang="en-US"/>
              <a:t>Oefening 2: Jouw ervaring met telewerk</a:t>
            </a:r>
            <a:endParaRPr/>
          </a:p>
          <a:p>
            <a:pPr marL="457200" lvl="0" indent="-317500" algn="l" rtl="0">
              <a:lnSpc>
                <a:spcPct val="100000"/>
              </a:lnSpc>
              <a:spcBef>
                <a:spcPts val="0"/>
              </a:spcBef>
              <a:spcAft>
                <a:spcPts val="0"/>
              </a:spcAft>
              <a:buClr>
                <a:schemeClr val="dk1"/>
              </a:buClr>
              <a:buSzPts val="1400"/>
              <a:buChar char="➔"/>
            </a:pPr>
            <a:r>
              <a:rPr lang="en-US"/>
              <a:t>Handleiding p. 12</a:t>
            </a:r>
            <a:endParaRPr/>
          </a:p>
          <a:p>
            <a:pPr marL="457200" lvl="0" indent="-317500" algn="l" rtl="0">
              <a:lnSpc>
                <a:spcPct val="100000"/>
              </a:lnSpc>
              <a:spcBef>
                <a:spcPts val="0"/>
              </a:spcBef>
              <a:spcAft>
                <a:spcPts val="0"/>
              </a:spcAft>
              <a:buClr>
                <a:schemeClr val="dk1"/>
              </a:buClr>
              <a:buSzPts val="1400"/>
              <a:buChar char="➔"/>
            </a:pPr>
            <a:r>
              <a:rPr lang="en-US"/>
              <a:t>In de tweede oefening delen de deelnemers hun persoonlijk visie op telewerk</a:t>
            </a:r>
            <a:endParaRPr/>
          </a:p>
          <a:p>
            <a:pPr marL="457200" lvl="0" indent="-317500" algn="l" rtl="0">
              <a:lnSpc>
                <a:spcPct val="100000"/>
              </a:lnSpc>
              <a:spcBef>
                <a:spcPts val="0"/>
              </a:spcBef>
              <a:spcAft>
                <a:spcPts val="0"/>
              </a:spcAft>
              <a:buClr>
                <a:schemeClr val="dk1"/>
              </a:buClr>
              <a:buSzPts val="1400"/>
              <a:buChar char="➔"/>
            </a:pPr>
            <a:r>
              <a:rPr lang="en-US"/>
              <a:t>Timing: 10 minuten (individueel) + 15 minuten (in groepjes + in grote groep)</a:t>
            </a:r>
            <a:endParaRPr b="1"/>
          </a:p>
          <a:p>
            <a:pPr marL="0" lvl="0" indent="0" algn="l" rtl="0">
              <a:lnSpc>
                <a:spcPct val="100000"/>
              </a:lnSpc>
              <a:spcBef>
                <a:spcPts val="0"/>
              </a:spcBef>
              <a:spcAft>
                <a:spcPts val="0"/>
              </a:spcAft>
              <a:buClr>
                <a:schemeClr val="dk1"/>
              </a:buClr>
              <a:buSzPts val="1400"/>
              <a:buFont typeface="Arial"/>
              <a:buNone/>
            </a:pPr>
            <a:endParaRPr b="1"/>
          </a:p>
          <a:p>
            <a:pPr marL="0" lvl="0" indent="0" algn="l" rtl="0">
              <a:lnSpc>
                <a:spcPct val="100000"/>
              </a:lnSpc>
              <a:spcBef>
                <a:spcPts val="0"/>
              </a:spcBef>
              <a:spcAft>
                <a:spcPts val="0"/>
              </a:spcAft>
              <a:buClr>
                <a:schemeClr val="dk1"/>
              </a:buClr>
              <a:buSzPts val="1400"/>
              <a:buFont typeface="Arial"/>
              <a:buNone/>
            </a:pPr>
            <a:r>
              <a:rPr lang="en-US" i="1"/>
              <a:t>Instructies:</a:t>
            </a:r>
            <a:endParaRPr i="1"/>
          </a:p>
          <a:p>
            <a:pPr marL="0" lvl="0" indent="0" algn="l" rtl="0">
              <a:lnSpc>
                <a:spcPct val="100000"/>
              </a:lnSpc>
              <a:spcBef>
                <a:spcPts val="0"/>
              </a:spcBef>
              <a:spcAft>
                <a:spcPts val="0"/>
              </a:spcAft>
              <a:buClr>
                <a:schemeClr val="dk1"/>
              </a:buClr>
              <a:buSzPts val="1400"/>
              <a:buFont typeface="Arial"/>
              <a:buNone/>
            </a:pPr>
            <a:endParaRPr i="1"/>
          </a:p>
          <a:p>
            <a:pPr marL="0" lvl="0" indent="0" algn="l" rtl="0">
              <a:lnSpc>
                <a:spcPct val="100000"/>
              </a:lnSpc>
              <a:spcBef>
                <a:spcPts val="0"/>
              </a:spcBef>
              <a:spcAft>
                <a:spcPts val="0"/>
              </a:spcAft>
              <a:buSzPts val="1400"/>
              <a:buNone/>
            </a:pPr>
            <a:r>
              <a:rPr lang="en-US" b="1"/>
              <a:t>Oefening 2: Jouw ervaring met telewerk</a:t>
            </a:r>
            <a:endParaRPr/>
          </a:p>
          <a:p>
            <a:pPr marL="0" lvl="0" indent="0" algn="l" rtl="0">
              <a:lnSpc>
                <a:spcPct val="100000"/>
              </a:lnSpc>
              <a:spcBef>
                <a:spcPts val="0"/>
              </a:spcBef>
              <a:spcAft>
                <a:spcPts val="0"/>
              </a:spcAft>
              <a:buSzPts val="1400"/>
              <a:buNone/>
            </a:pPr>
            <a:r>
              <a:rPr lang="en-US"/>
              <a:t>In de tweede oefening gaan de deelnemers opnieuw individueel aan de slag. Geef ze hiervoor drie soorten post-its: groene, roze en gele. Na de individuele oefening laat je ze eerst in kleine groepjes uitwisselen voor je plenair terugkoppelt. Dit creëert meer veiligheid en zorgt ervoor dat iedereen aan het woord komt. </a:t>
            </a:r>
            <a:endParaRPr/>
          </a:p>
          <a:p>
            <a:pPr marL="0" marR="0" lvl="0" indent="0" algn="l" rtl="0">
              <a:lnSpc>
                <a:spcPct val="100000"/>
              </a:lnSpc>
              <a:spcBef>
                <a:spcPts val="0"/>
              </a:spcBef>
              <a:spcAft>
                <a:spcPts val="0"/>
              </a:spcAft>
              <a:buClr>
                <a:schemeClr val="dk1"/>
              </a:buClr>
              <a:buSzPts val="1200"/>
              <a:buFont typeface="Calibri"/>
              <a:buNone/>
            </a:pPr>
            <a:endParaRPr/>
          </a:p>
          <a:p>
            <a:pPr marL="171450" marR="0" lvl="0" indent="-171450" algn="l" rtl="0">
              <a:lnSpc>
                <a:spcPct val="100000"/>
              </a:lnSpc>
              <a:spcBef>
                <a:spcPts val="0"/>
              </a:spcBef>
              <a:spcAft>
                <a:spcPts val="0"/>
              </a:spcAft>
              <a:buClr>
                <a:schemeClr val="dk1"/>
              </a:buClr>
              <a:buSzPts val="1200"/>
              <a:buFont typeface="Calibri"/>
              <a:buChar char="-"/>
            </a:pPr>
            <a:r>
              <a:rPr lang="en-US"/>
              <a:t>De deelnemers maken de oefening opnieuw eerst individueel. Per kleur van post-its geven ze antwoord op deze vragen:</a:t>
            </a:r>
            <a:endParaRPr/>
          </a:p>
          <a:p>
            <a:pPr marL="0" marR="0" lvl="0" indent="0" algn="l" rtl="0">
              <a:lnSpc>
                <a:spcPct val="100000"/>
              </a:lnSpc>
              <a:spcBef>
                <a:spcPts val="0"/>
              </a:spcBef>
              <a:spcAft>
                <a:spcPts val="0"/>
              </a:spcAft>
              <a:buClr>
                <a:schemeClr val="dk1"/>
              </a:buClr>
              <a:buSzPts val="1200"/>
              <a:buFont typeface="Calibri"/>
              <a:buNone/>
            </a:pPr>
            <a:r>
              <a:rPr lang="en-US"/>
              <a:t>     Groen: wat zijn de voordelen van telewerk? Welke positieve aspecten ervaren ze?</a:t>
            </a:r>
            <a:endParaRPr/>
          </a:p>
          <a:p>
            <a:pPr marL="0" marR="0" lvl="0" indent="0" algn="l" rtl="0">
              <a:lnSpc>
                <a:spcPct val="100000"/>
              </a:lnSpc>
              <a:spcBef>
                <a:spcPts val="0"/>
              </a:spcBef>
              <a:spcAft>
                <a:spcPts val="0"/>
              </a:spcAft>
              <a:buClr>
                <a:schemeClr val="dk1"/>
              </a:buClr>
              <a:buSzPts val="1200"/>
              <a:buFont typeface="Calibri"/>
              <a:buNone/>
            </a:pPr>
            <a:r>
              <a:rPr lang="en-US"/>
              <a:t>     Roze: wat zijn de nadelen van telewerk? Op welke drempels botsen ze?</a:t>
            </a:r>
            <a:endParaRPr/>
          </a:p>
          <a:p>
            <a:pPr marL="0" marR="0" lvl="0" indent="0" algn="l" rtl="0">
              <a:lnSpc>
                <a:spcPct val="100000"/>
              </a:lnSpc>
              <a:spcBef>
                <a:spcPts val="0"/>
              </a:spcBef>
              <a:spcAft>
                <a:spcPts val="0"/>
              </a:spcAft>
              <a:buClr>
                <a:schemeClr val="dk1"/>
              </a:buClr>
              <a:buSzPts val="1200"/>
              <a:buFont typeface="Calibri"/>
              <a:buNone/>
            </a:pPr>
            <a:r>
              <a:rPr lang="en-US"/>
              <a:t>     Geel: wat zijn de oplossingen? Wat hebben ze nodig? Wat willen zij graag binnen het team aangepakt zien?</a:t>
            </a:r>
            <a:endParaRPr/>
          </a:p>
          <a:p>
            <a:pPr marL="171450" marR="0" lvl="0" indent="-171450" algn="l" rtl="0">
              <a:lnSpc>
                <a:spcPct val="100000"/>
              </a:lnSpc>
              <a:spcBef>
                <a:spcPts val="0"/>
              </a:spcBef>
              <a:spcAft>
                <a:spcPts val="0"/>
              </a:spcAft>
              <a:buClr>
                <a:schemeClr val="dk1"/>
              </a:buClr>
              <a:buSzPts val="1200"/>
              <a:buFont typeface="Calibri"/>
              <a:buChar char="-"/>
            </a:pPr>
            <a:r>
              <a:rPr lang="en-US"/>
              <a:t>Als iedereen klaar is, laat je de deelnemers eerst in kleine groepjes uitwisselen. Zet hierop een tijdslimiet en bewaak die ook goed.</a:t>
            </a:r>
            <a:endParaRPr/>
          </a:p>
          <a:p>
            <a:pPr marL="171450" marR="0" lvl="0" indent="-171450" algn="l" rtl="0">
              <a:lnSpc>
                <a:spcPct val="100000"/>
              </a:lnSpc>
              <a:spcBef>
                <a:spcPts val="0"/>
              </a:spcBef>
              <a:spcAft>
                <a:spcPts val="0"/>
              </a:spcAft>
              <a:buClr>
                <a:schemeClr val="dk1"/>
              </a:buClr>
              <a:buSzPts val="1200"/>
              <a:buFont typeface="Calibri"/>
              <a:buChar char="-"/>
            </a:pPr>
            <a:r>
              <a:rPr lang="en-US"/>
              <a:t>Koppel ook in grote groep nog even terug, zodat de deelnemers ook over de groepjes heen inzicht krijgen in elkaars visie. Sta hier echter niet té lang bij stil, want dit komt ook bij de volgende oefening nog aan bod. </a:t>
            </a:r>
            <a:endParaRPr/>
          </a:p>
          <a:p>
            <a:pPr marL="0" lvl="0" indent="0" algn="l" rtl="0">
              <a:lnSpc>
                <a:spcPct val="100000"/>
              </a:lnSpc>
              <a:spcBef>
                <a:spcPts val="0"/>
              </a:spcBef>
              <a:spcAft>
                <a:spcPts val="0"/>
              </a:spcAft>
              <a:buSzPts val="1400"/>
              <a:buNone/>
            </a:pPr>
            <a:endParaRPr/>
          </a:p>
        </p:txBody>
      </p:sp>
      <p:sp>
        <p:nvSpPr>
          <p:cNvPr id="159" name="Google Shape;15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1524000" y="398988"/>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sz="6500">
                <a:solidFill>
                  <a:srgbClr val="3C3689"/>
                </a:solidFill>
                <a:latin typeface="Playfair Display ExtraBold"/>
                <a:ea typeface="Playfair Display ExtraBold"/>
                <a:cs typeface="Playfair Display ExtraBold"/>
                <a:sym typeface="Playfair Display ExtraBold"/>
              </a:rPr>
              <a:t>Telewerk inclusief organiseren</a:t>
            </a:r>
            <a:endParaRPr sz="6500">
              <a:solidFill>
                <a:srgbClr val="3C3689"/>
              </a:solidFill>
              <a:latin typeface="Playfair Display ExtraBold"/>
              <a:ea typeface="Playfair Display ExtraBold"/>
              <a:cs typeface="Playfair Display ExtraBold"/>
              <a:sym typeface="Playfair Display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3F3FA"/>
        </a:solidFill>
        <a:effectLst/>
      </p:bgPr>
    </p:bg>
    <p:spTree>
      <p:nvGrpSpPr>
        <p:cNvPr id="1" name="Shape 172"/>
        <p:cNvGrpSpPr/>
        <p:nvPr/>
      </p:nvGrpSpPr>
      <p:grpSpPr>
        <a:xfrm>
          <a:off x="0" y="0"/>
          <a:ext cx="0" cy="0"/>
          <a:chOff x="0" y="0"/>
          <a:chExt cx="0" cy="0"/>
        </a:xfrm>
      </p:grpSpPr>
      <p:pic>
        <p:nvPicPr>
          <p:cNvPr id="173" name="Google Shape;173;p10"/>
          <p:cNvPicPr preferRelativeResize="0"/>
          <p:nvPr/>
        </p:nvPicPr>
        <p:blipFill rotWithShape="1">
          <a:blip r:embed="rId3">
            <a:alphaModFix/>
          </a:blip>
          <a:srcRect/>
          <a:stretch/>
        </p:blipFill>
        <p:spPr>
          <a:xfrm>
            <a:off x="4120725" y="1388950"/>
            <a:ext cx="3716973" cy="3804298"/>
          </a:xfrm>
          <a:prstGeom prst="rect">
            <a:avLst/>
          </a:prstGeom>
          <a:noFill/>
          <a:ln>
            <a:noFill/>
          </a:ln>
        </p:spPr>
      </p:pic>
      <p:sp>
        <p:nvSpPr>
          <p:cNvPr id="174" name="Google Shape;174;p10"/>
          <p:cNvSpPr txBox="1">
            <a:spLocks noGrp="1"/>
          </p:cNvSpPr>
          <p:nvPr>
            <p:ph type="title"/>
          </p:nvPr>
        </p:nvSpPr>
        <p:spPr>
          <a:xfrm>
            <a:off x="749375" y="262367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solidFill>
                  <a:srgbClr val="3C3689"/>
                </a:solidFill>
                <a:latin typeface="Playfair Display ExtraBold"/>
                <a:ea typeface="Playfair Display ExtraBold"/>
                <a:cs typeface="Playfair Display ExtraBold"/>
                <a:sym typeface="Playfair Display ExtraBold"/>
              </a:rPr>
              <a:t>Pauze</a:t>
            </a:r>
            <a:endParaRPr>
              <a:solidFill>
                <a:srgbClr val="3C3689"/>
              </a:solidFill>
              <a:latin typeface="Playfair Display ExtraBold"/>
              <a:ea typeface="Playfair Display ExtraBold"/>
              <a:cs typeface="Playfair Display ExtraBold"/>
              <a:sym typeface="Playfair Display Extra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pic>
        <p:nvPicPr>
          <p:cNvPr id="180" name="Google Shape;180;p11"/>
          <p:cNvPicPr preferRelativeResize="0"/>
          <p:nvPr/>
        </p:nvPicPr>
        <p:blipFill rotWithShape="1">
          <a:blip r:embed="rId4">
            <a:alphaModFix/>
          </a:blip>
          <a:srcRect/>
          <a:stretch/>
        </p:blipFill>
        <p:spPr>
          <a:xfrm>
            <a:off x="8996750" y="301775"/>
            <a:ext cx="2152651" cy="2203223"/>
          </a:xfrm>
          <a:prstGeom prst="rect">
            <a:avLst/>
          </a:prstGeom>
          <a:noFill/>
          <a:ln>
            <a:noFill/>
          </a:ln>
        </p:spPr>
      </p:pic>
      <p:sp>
        <p:nvSpPr>
          <p:cNvPr id="181" name="Google Shape;181;p11"/>
          <p:cNvSpPr txBox="1">
            <a:spLocks noGrp="1"/>
          </p:cNvSpPr>
          <p:nvPr>
            <p:ph type="title"/>
          </p:nvPr>
        </p:nvSpPr>
        <p:spPr>
          <a:xfrm>
            <a:off x="1244225" y="8980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rgbClr val="3C3689"/>
                </a:solidFill>
                <a:latin typeface="Playfair Display ExtraBold"/>
                <a:ea typeface="Playfair Display ExtraBold"/>
                <a:cs typeface="Playfair Display ExtraBold"/>
                <a:sym typeface="Playfair Display ExtraBold"/>
              </a:rPr>
              <a:t>Afspraken voor het team</a:t>
            </a:r>
            <a:endParaRPr>
              <a:solidFill>
                <a:srgbClr val="3C3689"/>
              </a:solidFill>
              <a:latin typeface="Playfair Display ExtraBold"/>
              <a:ea typeface="Playfair Display ExtraBold"/>
              <a:cs typeface="Playfair Display ExtraBold"/>
              <a:sym typeface="Playfair Display ExtraBold"/>
            </a:endParaRPr>
          </a:p>
        </p:txBody>
      </p:sp>
      <p:sp>
        <p:nvSpPr>
          <p:cNvPr id="182" name="Google Shape;182;p11"/>
          <p:cNvSpPr txBox="1">
            <a:spLocks noGrp="1"/>
          </p:cNvSpPr>
          <p:nvPr>
            <p:ph type="body" idx="1"/>
          </p:nvPr>
        </p:nvSpPr>
        <p:spPr>
          <a:xfrm>
            <a:off x="1332275" y="3191175"/>
            <a:ext cx="6178800" cy="32445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1000"/>
              </a:spcBef>
              <a:spcAft>
                <a:spcPts val="0"/>
              </a:spcAft>
              <a:buSzPts val="1800"/>
              <a:buNone/>
            </a:pPr>
            <a:r>
              <a:rPr lang="en-US" sz="1700" b="1">
                <a:solidFill>
                  <a:srgbClr val="00A6CD"/>
                </a:solidFill>
                <a:latin typeface="Open Sans"/>
                <a:ea typeface="Open Sans"/>
                <a:cs typeface="Open Sans"/>
                <a:sym typeface="Open Sans"/>
              </a:rPr>
              <a:t>Benodigdheden:</a:t>
            </a:r>
            <a:endParaRPr sz="1700">
              <a:latin typeface="Open Sans"/>
              <a:ea typeface="Open Sans"/>
              <a:cs typeface="Open Sans"/>
              <a:sym typeface="Open Sans"/>
            </a:endParaRPr>
          </a:p>
          <a:p>
            <a:pPr marL="228600" lvl="0" indent="-185420" algn="l" rtl="0">
              <a:lnSpc>
                <a:spcPct val="90000"/>
              </a:lnSpc>
              <a:spcBef>
                <a:spcPts val="1000"/>
              </a:spcBef>
              <a:spcAft>
                <a:spcPts val="0"/>
              </a:spcAft>
              <a:buSzPts val="1700"/>
              <a:buFont typeface="Open Sans"/>
              <a:buChar char="•"/>
            </a:pPr>
            <a:r>
              <a:rPr lang="en-US" sz="1700">
                <a:latin typeface="Open Sans"/>
                <a:ea typeface="Open Sans"/>
                <a:cs typeface="Open Sans"/>
                <a:sym typeface="Open Sans"/>
              </a:rPr>
              <a:t>A4-template ‘afspraken’</a:t>
            </a:r>
            <a:endParaRPr sz="1700">
              <a:latin typeface="Open Sans"/>
              <a:ea typeface="Open Sans"/>
              <a:cs typeface="Open Sans"/>
              <a:sym typeface="Open Sans"/>
            </a:endParaRPr>
          </a:p>
          <a:p>
            <a:pPr marL="0" lvl="0" indent="0" algn="l" rtl="0">
              <a:lnSpc>
                <a:spcPct val="80000"/>
              </a:lnSpc>
              <a:spcBef>
                <a:spcPts val="1000"/>
              </a:spcBef>
              <a:spcAft>
                <a:spcPts val="0"/>
              </a:spcAft>
              <a:buSzPts val="1800"/>
              <a:buNone/>
            </a:pPr>
            <a:r>
              <a:rPr lang="en-US" sz="1700" b="1">
                <a:solidFill>
                  <a:srgbClr val="00A6CD"/>
                </a:solidFill>
                <a:latin typeface="Open Sans"/>
                <a:ea typeface="Open Sans"/>
                <a:cs typeface="Open Sans"/>
                <a:sym typeface="Open Sans"/>
              </a:rPr>
              <a:t>Stappenplan:</a:t>
            </a:r>
            <a:endParaRPr sz="1700">
              <a:latin typeface="Open Sans"/>
              <a:ea typeface="Open Sans"/>
              <a:cs typeface="Open Sans"/>
              <a:sym typeface="Open Sans"/>
            </a:endParaRPr>
          </a:p>
          <a:p>
            <a:pPr marL="228600" lvl="0" indent="-185420" algn="l" rtl="0">
              <a:lnSpc>
                <a:spcPct val="90000"/>
              </a:lnSpc>
              <a:spcBef>
                <a:spcPts val="1000"/>
              </a:spcBef>
              <a:spcAft>
                <a:spcPts val="0"/>
              </a:spcAft>
              <a:buSzPts val="1700"/>
              <a:buFont typeface="Open Sans"/>
              <a:buChar char="•"/>
            </a:pPr>
            <a:r>
              <a:rPr lang="en-US" sz="1700">
                <a:latin typeface="Open Sans"/>
                <a:ea typeface="Open Sans"/>
                <a:cs typeface="Open Sans"/>
                <a:sym typeface="Open Sans"/>
              </a:rPr>
              <a:t>Stel de oplossingen aan elkaar voor </a:t>
            </a:r>
            <a:endParaRPr sz="1700">
              <a:latin typeface="Open Sans"/>
              <a:ea typeface="Open Sans"/>
              <a:cs typeface="Open Sans"/>
              <a:sym typeface="Open Sans"/>
            </a:endParaRPr>
          </a:p>
          <a:p>
            <a:pPr marL="228600" lvl="0" indent="-185420" algn="l" rtl="0">
              <a:lnSpc>
                <a:spcPct val="90000"/>
              </a:lnSpc>
              <a:spcBef>
                <a:spcPts val="1000"/>
              </a:spcBef>
              <a:spcAft>
                <a:spcPts val="0"/>
              </a:spcAft>
              <a:buSzPts val="1700"/>
              <a:buFont typeface="Open Sans"/>
              <a:buChar char="•"/>
            </a:pPr>
            <a:r>
              <a:rPr lang="en-US" sz="1700">
                <a:latin typeface="Open Sans"/>
                <a:ea typeface="Open Sans"/>
                <a:cs typeface="Open Sans"/>
                <a:sym typeface="Open Sans"/>
              </a:rPr>
              <a:t>Ga op zoek naar overeenkomsten of compromissen </a:t>
            </a:r>
            <a:endParaRPr sz="1700">
              <a:latin typeface="Open Sans"/>
              <a:ea typeface="Open Sans"/>
              <a:cs typeface="Open Sans"/>
              <a:sym typeface="Open Sans"/>
            </a:endParaRPr>
          </a:p>
          <a:p>
            <a:pPr marL="228600" lvl="0" indent="-185420" algn="l" rtl="0">
              <a:lnSpc>
                <a:spcPct val="90000"/>
              </a:lnSpc>
              <a:spcBef>
                <a:spcPts val="1000"/>
              </a:spcBef>
              <a:spcAft>
                <a:spcPts val="0"/>
              </a:spcAft>
              <a:buSzPts val="1700"/>
              <a:buFont typeface="Open Sans"/>
              <a:buChar char="•"/>
            </a:pPr>
            <a:r>
              <a:rPr lang="en-US" sz="1700">
                <a:latin typeface="Open Sans"/>
                <a:ea typeface="Open Sans"/>
                <a:cs typeface="Open Sans"/>
                <a:sym typeface="Open Sans"/>
              </a:rPr>
              <a:t>Formuleer een aantal concrete afspraken voor </a:t>
            </a:r>
            <a:br>
              <a:rPr lang="en-US" sz="1700">
                <a:latin typeface="Open Sans"/>
                <a:ea typeface="Open Sans"/>
                <a:cs typeface="Open Sans"/>
                <a:sym typeface="Open Sans"/>
              </a:rPr>
            </a:br>
            <a:r>
              <a:rPr lang="en-US" sz="1700">
                <a:latin typeface="Open Sans"/>
                <a:ea typeface="Open Sans"/>
                <a:cs typeface="Open Sans"/>
                <a:sym typeface="Open Sans"/>
              </a:rPr>
              <a:t>het volledige team </a:t>
            </a:r>
            <a:endParaRPr sz="1700" b="1">
              <a:solidFill>
                <a:srgbClr val="00A6CD"/>
              </a:solidFill>
              <a:latin typeface="Open Sans"/>
              <a:ea typeface="Open Sans"/>
              <a:cs typeface="Open Sans"/>
              <a:sym typeface="Open Sans"/>
            </a:endParaRPr>
          </a:p>
        </p:txBody>
      </p:sp>
      <p:sp>
        <p:nvSpPr>
          <p:cNvPr id="183" name="Google Shape;183;p11"/>
          <p:cNvSpPr txBox="1">
            <a:spLocks noGrp="1"/>
          </p:cNvSpPr>
          <p:nvPr>
            <p:ph type="title"/>
          </p:nvPr>
        </p:nvSpPr>
        <p:spPr>
          <a:xfrm>
            <a:off x="8996125" y="1023600"/>
            <a:ext cx="2111700" cy="814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2000" b="1">
                <a:solidFill>
                  <a:srgbClr val="3C3689"/>
                </a:solidFill>
                <a:latin typeface="Montserrat"/>
                <a:ea typeface="Montserrat"/>
                <a:cs typeface="Montserrat"/>
                <a:sym typeface="Montserrat"/>
              </a:rPr>
              <a:t>Oefening 3</a:t>
            </a:r>
            <a:endParaRPr sz="2000" b="1">
              <a:solidFill>
                <a:srgbClr val="3C3689"/>
              </a:solidFill>
              <a:latin typeface="Montserrat"/>
              <a:ea typeface="Montserrat"/>
              <a:cs typeface="Montserrat"/>
              <a:sym typeface="Montserrat"/>
            </a:endParaRPr>
          </a:p>
        </p:txBody>
      </p:sp>
      <p:sp>
        <p:nvSpPr>
          <p:cNvPr id="184" name="Google Shape;184;p11"/>
          <p:cNvSpPr/>
          <p:nvPr/>
        </p:nvSpPr>
        <p:spPr>
          <a:xfrm>
            <a:off x="1332275" y="2059875"/>
            <a:ext cx="7811700" cy="845700"/>
          </a:xfrm>
          <a:prstGeom prst="rect">
            <a:avLst/>
          </a:prstGeom>
          <a:solidFill>
            <a:srgbClr val="E6D9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1"/>
          <p:cNvSpPr txBox="1">
            <a:spLocks noGrp="1"/>
          </p:cNvSpPr>
          <p:nvPr>
            <p:ph type="body" idx="1"/>
          </p:nvPr>
        </p:nvSpPr>
        <p:spPr>
          <a:xfrm>
            <a:off x="1442100" y="2155825"/>
            <a:ext cx="7765800" cy="845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1800" b="1">
                <a:solidFill>
                  <a:srgbClr val="3C3689"/>
                </a:solidFill>
                <a:latin typeface="Open Sans"/>
                <a:ea typeface="Open Sans"/>
                <a:cs typeface="Open Sans"/>
                <a:sym typeface="Open Sans"/>
              </a:rPr>
              <a:t>Doel: de deelnemers vertrekken vanuit de individuele noden en oplossingen om afspraken te formuleren voor het volledige team</a:t>
            </a:r>
            <a:endParaRPr sz="1800" b="1">
              <a:solidFill>
                <a:srgbClr val="3C3689"/>
              </a:solidFill>
              <a:latin typeface="Open Sans"/>
              <a:ea typeface="Open Sans"/>
              <a:cs typeface="Open Sans"/>
              <a:sym typeface="Open Sans"/>
            </a:endParaRPr>
          </a:p>
        </p:txBody>
      </p:sp>
      <p:sp>
        <p:nvSpPr>
          <p:cNvPr id="186" name="Google Shape;186;p11"/>
          <p:cNvSpPr/>
          <p:nvPr/>
        </p:nvSpPr>
        <p:spPr>
          <a:xfrm>
            <a:off x="7313575" y="3456500"/>
            <a:ext cx="5476800" cy="2011800"/>
          </a:xfrm>
          <a:prstGeom prst="roundRect">
            <a:avLst>
              <a:gd name="adj" fmla="val 10671"/>
            </a:avLst>
          </a:prstGeom>
          <a:solidFill>
            <a:srgbClr val="F1A1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11"/>
          <p:cNvSpPr txBox="1"/>
          <p:nvPr/>
        </p:nvSpPr>
        <p:spPr>
          <a:xfrm>
            <a:off x="7688400" y="3677450"/>
            <a:ext cx="4256700" cy="1554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0"/>
              </a:spcAft>
              <a:buClr>
                <a:srgbClr val="000000"/>
              </a:buClr>
              <a:buSzPts val="2000"/>
              <a:buFont typeface="Arial"/>
              <a:buNone/>
            </a:pPr>
            <a:r>
              <a:rPr lang="en-US" sz="2000" b="1" i="0" u="none" strike="noStrike" cap="none">
                <a:solidFill>
                  <a:schemeClr val="lt1"/>
                </a:solidFill>
                <a:latin typeface="Open Sans"/>
                <a:ea typeface="Open Sans"/>
                <a:cs typeface="Open Sans"/>
                <a:sym typeface="Open Sans"/>
              </a:rPr>
              <a:t>Denk ook na over zaken als zelfstandigheid, overleg, bereikbaarheid, communicatie en werkuren</a:t>
            </a:r>
            <a:endParaRPr sz="2000" b="1" i="0" u="none" strike="noStrike" cap="non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
        <p:cNvGrpSpPr/>
        <p:nvPr/>
      </p:nvGrpSpPr>
      <p:grpSpPr>
        <a:xfrm>
          <a:off x="0" y="0"/>
          <a:ext cx="0" cy="0"/>
          <a:chOff x="0" y="0"/>
          <a:chExt cx="0" cy="0"/>
        </a:xfrm>
      </p:grpSpPr>
      <p:pic>
        <p:nvPicPr>
          <p:cNvPr id="193" name="Google Shape;193;p12"/>
          <p:cNvPicPr preferRelativeResize="0"/>
          <p:nvPr/>
        </p:nvPicPr>
        <p:blipFill rotWithShape="1">
          <a:blip r:embed="rId4">
            <a:alphaModFix/>
          </a:blip>
          <a:srcRect/>
          <a:stretch/>
        </p:blipFill>
        <p:spPr>
          <a:xfrm>
            <a:off x="8996750" y="301775"/>
            <a:ext cx="2152651" cy="2203223"/>
          </a:xfrm>
          <a:prstGeom prst="rect">
            <a:avLst/>
          </a:prstGeom>
          <a:noFill/>
          <a:ln>
            <a:noFill/>
          </a:ln>
        </p:spPr>
      </p:pic>
      <p:sp>
        <p:nvSpPr>
          <p:cNvPr id="194" name="Google Shape;194;p12"/>
          <p:cNvSpPr txBox="1">
            <a:spLocks noGrp="1"/>
          </p:cNvSpPr>
          <p:nvPr>
            <p:ph type="title"/>
          </p:nvPr>
        </p:nvSpPr>
        <p:spPr>
          <a:xfrm>
            <a:off x="1244225" y="8980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rgbClr val="3C3689"/>
                </a:solidFill>
                <a:latin typeface="Playfair Display ExtraBold"/>
                <a:ea typeface="Playfair Display ExtraBold"/>
                <a:cs typeface="Playfair Display ExtraBold"/>
                <a:sym typeface="Playfair Display ExtraBold"/>
              </a:rPr>
              <a:t>Een nieuwe medewerker</a:t>
            </a:r>
            <a:endParaRPr>
              <a:solidFill>
                <a:srgbClr val="3C3689"/>
              </a:solidFill>
              <a:latin typeface="Playfair Display ExtraBold"/>
              <a:ea typeface="Playfair Display ExtraBold"/>
              <a:cs typeface="Playfair Display ExtraBold"/>
              <a:sym typeface="Playfair Display ExtraBold"/>
            </a:endParaRPr>
          </a:p>
        </p:txBody>
      </p:sp>
      <p:sp>
        <p:nvSpPr>
          <p:cNvPr id="195" name="Google Shape;195;p12"/>
          <p:cNvSpPr txBox="1">
            <a:spLocks noGrp="1"/>
          </p:cNvSpPr>
          <p:nvPr>
            <p:ph type="body" idx="1"/>
          </p:nvPr>
        </p:nvSpPr>
        <p:spPr>
          <a:xfrm>
            <a:off x="1332275" y="3038775"/>
            <a:ext cx="3042000" cy="1611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sz="1700" b="1">
                <a:solidFill>
                  <a:srgbClr val="00A6CD"/>
                </a:solidFill>
                <a:latin typeface="Open Sans"/>
                <a:ea typeface="Open Sans"/>
                <a:cs typeface="Open Sans"/>
                <a:sym typeface="Open Sans"/>
              </a:rPr>
              <a:t>Benodigdheden:</a:t>
            </a:r>
            <a:endParaRPr sz="1700" b="1">
              <a:solidFill>
                <a:srgbClr val="00A6CD"/>
              </a:solidFill>
              <a:latin typeface="Open Sans"/>
              <a:ea typeface="Open Sans"/>
              <a:cs typeface="Open Sans"/>
              <a:sym typeface="Open Sans"/>
            </a:endParaRPr>
          </a:p>
          <a:p>
            <a:pPr marL="228600" lvl="0" indent="-225425" algn="l" rtl="0">
              <a:lnSpc>
                <a:spcPct val="90000"/>
              </a:lnSpc>
              <a:spcBef>
                <a:spcPts val="1000"/>
              </a:spcBef>
              <a:spcAft>
                <a:spcPts val="0"/>
              </a:spcAft>
              <a:buSzPts val="1700"/>
              <a:buFont typeface="Open Sans"/>
              <a:buChar char="•"/>
            </a:pPr>
            <a:r>
              <a:rPr lang="en-US" sz="1700">
                <a:latin typeface="Open Sans"/>
                <a:ea typeface="Open Sans"/>
                <a:cs typeface="Open Sans"/>
                <a:sym typeface="Open Sans"/>
              </a:rPr>
              <a:t>Persona-kaarten</a:t>
            </a:r>
            <a:endParaRPr sz="1700">
              <a:latin typeface="Open Sans"/>
              <a:ea typeface="Open Sans"/>
              <a:cs typeface="Open Sans"/>
              <a:sym typeface="Open Sans"/>
            </a:endParaRPr>
          </a:p>
          <a:p>
            <a:pPr marL="228600" lvl="0" indent="-225425" algn="l" rtl="0">
              <a:lnSpc>
                <a:spcPct val="90000"/>
              </a:lnSpc>
              <a:spcBef>
                <a:spcPts val="1000"/>
              </a:spcBef>
              <a:spcAft>
                <a:spcPts val="0"/>
              </a:spcAft>
              <a:buSzPts val="1700"/>
              <a:buFont typeface="Open Sans"/>
              <a:buChar char="•"/>
            </a:pPr>
            <a:r>
              <a:rPr lang="en-US" sz="1700">
                <a:latin typeface="Open Sans"/>
                <a:ea typeface="Open Sans"/>
                <a:cs typeface="Open Sans"/>
                <a:sym typeface="Open Sans"/>
              </a:rPr>
              <a:t>A4-template ‘afspraken’ </a:t>
            </a:r>
            <a:endParaRPr sz="1700" b="1">
              <a:solidFill>
                <a:srgbClr val="00A6CD"/>
              </a:solidFill>
              <a:latin typeface="Open Sans"/>
              <a:ea typeface="Open Sans"/>
              <a:cs typeface="Open Sans"/>
              <a:sym typeface="Open Sans"/>
            </a:endParaRPr>
          </a:p>
        </p:txBody>
      </p:sp>
      <p:sp>
        <p:nvSpPr>
          <p:cNvPr id="196" name="Google Shape;196;p12"/>
          <p:cNvSpPr txBox="1">
            <a:spLocks noGrp="1"/>
          </p:cNvSpPr>
          <p:nvPr>
            <p:ph type="title"/>
          </p:nvPr>
        </p:nvSpPr>
        <p:spPr>
          <a:xfrm>
            <a:off x="8996125" y="1023600"/>
            <a:ext cx="2111700" cy="814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2000" b="1">
                <a:solidFill>
                  <a:srgbClr val="3C3689"/>
                </a:solidFill>
                <a:latin typeface="Montserrat"/>
                <a:ea typeface="Montserrat"/>
                <a:cs typeface="Montserrat"/>
                <a:sym typeface="Montserrat"/>
              </a:rPr>
              <a:t>Oefening 4</a:t>
            </a:r>
            <a:endParaRPr sz="2000" b="1">
              <a:solidFill>
                <a:srgbClr val="3C3689"/>
              </a:solidFill>
              <a:latin typeface="Montserrat"/>
              <a:ea typeface="Montserrat"/>
              <a:cs typeface="Montserrat"/>
              <a:sym typeface="Montserrat"/>
            </a:endParaRPr>
          </a:p>
        </p:txBody>
      </p:sp>
      <p:sp>
        <p:nvSpPr>
          <p:cNvPr id="197" name="Google Shape;197;p12"/>
          <p:cNvSpPr/>
          <p:nvPr/>
        </p:nvSpPr>
        <p:spPr>
          <a:xfrm>
            <a:off x="1332275" y="2059875"/>
            <a:ext cx="7719600" cy="845700"/>
          </a:xfrm>
          <a:prstGeom prst="rect">
            <a:avLst/>
          </a:prstGeom>
          <a:solidFill>
            <a:srgbClr val="E6D9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2"/>
          <p:cNvSpPr txBox="1">
            <a:spLocks noGrp="1"/>
          </p:cNvSpPr>
          <p:nvPr>
            <p:ph type="body" idx="1"/>
          </p:nvPr>
        </p:nvSpPr>
        <p:spPr>
          <a:xfrm>
            <a:off x="1450225" y="2163950"/>
            <a:ext cx="7765800" cy="845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1800" b="1">
                <a:solidFill>
                  <a:srgbClr val="3C3689"/>
                </a:solidFill>
                <a:latin typeface="Open Sans"/>
                <a:ea typeface="Open Sans"/>
                <a:cs typeface="Open Sans"/>
                <a:sym typeface="Open Sans"/>
              </a:rPr>
              <a:t>Doel: de duurzaamheid van de opgestelde afspraken aftoetsen aan de hand van een fictieve nieuwe medewerker</a:t>
            </a:r>
            <a:endParaRPr sz="1800" b="1">
              <a:solidFill>
                <a:srgbClr val="3C3689"/>
              </a:solidFill>
              <a:latin typeface="Open Sans"/>
              <a:ea typeface="Open Sans"/>
              <a:cs typeface="Open Sans"/>
              <a:sym typeface="Open Sans"/>
            </a:endParaRPr>
          </a:p>
        </p:txBody>
      </p:sp>
      <p:pic>
        <p:nvPicPr>
          <p:cNvPr id="199" name="Google Shape;199;p12"/>
          <p:cNvPicPr preferRelativeResize="0"/>
          <p:nvPr/>
        </p:nvPicPr>
        <p:blipFill rotWithShape="1">
          <a:blip r:embed="rId5">
            <a:alphaModFix/>
          </a:blip>
          <a:srcRect/>
          <a:stretch/>
        </p:blipFill>
        <p:spPr>
          <a:xfrm>
            <a:off x="-107275" y="3212275"/>
            <a:ext cx="4640901" cy="4638625"/>
          </a:xfrm>
          <a:prstGeom prst="rect">
            <a:avLst/>
          </a:prstGeom>
          <a:noFill/>
          <a:ln>
            <a:noFill/>
          </a:ln>
        </p:spPr>
      </p:pic>
      <p:sp>
        <p:nvSpPr>
          <p:cNvPr id="200" name="Google Shape;200;p12"/>
          <p:cNvSpPr txBox="1"/>
          <p:nvPr/>
        </p:nvSpPr>
        <p:spPr>
          <a:xfrm>
            <a:off x="4396100" y="2987225"/>
            <a:ext cx="6604200" cy="2945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1700"/>
              <a:buFont typeface="Arial"/>
              <a:buNone/>
            </a:pPr>
            <a:r>
              <a:rPr lang="en-US" sz="1700" b="1" i="0" u="none" strike="noStrike" cap="none">
                <a:solidFill>
                  <a:srgbClr val="00A6CD"/>
                </a:solidFill>
                <a:latin typeface="Open Sans"/>
                <a:ea typeface="Open Sans"/>
                <a:cs typeface="Open Sans"/>
                <a:sym typeface="Open Sans"/>
              </a:rPr>
              <a:t>Stappenplan:</a:t>
            </a:r>
            <a:endParaRPr sz="1700" b="1" i="0" u="none" strike="noStrike" cap="none">
              <a:solidFill>
                <a:srgbClr val="00A6CD"/>
              </a:solidFill>
              <a:latin typeface="Open Sans"/>
              <a:ea typeface="Open Sans"/>
              <a:cs typeface="Open Sans"/>
              <a:sym typeface="Open Sans"/>
            </a:endParaRPr>
          </a:p>
          <a:p>
            <a:pPr marL="228600" marR="0" lvl="0" indent="-225425" algn="l" rtl="0">
              <a:lnSpc>
                <a:spcPct val="90000"/>
              </a:lnSpc>
              <a:spcBef>
                <a:spcPts val="1000"/>
              </a:spcBef>
              <a:spcAft>
                <a:spcPts val="0"/>
              </a:spcAft>
              <a:buClr>
                <a:schemeClr val="dk1"/>
              </a:buClr>
              <a:buSzPts val="1700"/>
              <a:buFont typeface="Open Sans"/>
              <a:buChar char="•"/>
            </a:pPr>
            <a:r>
              <a:rPr lang="en-US" sz="1700" b="0" i="0" u="none" strike="noStrike" cap="none">
                <a:solidFill>
                  <a:schemeClr val="dk1"/>
                </a:solidFill>
                <a:latin typeface="Open Sans"/>
                <a:ea typeface="Open Sans"/>
                <a:cs typeface="Open Sans"/>
                <a:sym typeface="Open Sans"/>
              </a:rPr>
              <a:t>Vorm groepjes van 3</a:t>
            </a:r>
            <a:endParaRPr sz="1700" b="0" i="0" u="none" strike="noStrike" cap="none">
              <a:solidFill>
                <a:schemeClr val="dk1"/>
              </a:solidFill>
              <a:latin typeface="Open Sans"/>
              <a:ea typeface="Open Sans"/>
              <a:cs typeface="Open Sans"/>
              <a:sym typeface="Open Sans"/>
            </a:endParaRPr>
          </a:p>
          <a:p>
            <a:pPr marL="228600" marR="0" lvl="0" indent="-225425" algn="l" rtl="0">
              <a:lnSpc>
                <a:spcPct val="90000"/>
              </a:lnSpc>
              <a:spcBef>
                <a:spcPts val="1000"/>
              </a:spcBef>
              <a:spcAft>
                <a:spcPts val="0"/>
              </a:spcAft>
              <a:buClr>
                <a:schemeClr val="dk1"/>
              </a:buClr>
              <a:buSzPts val="1700"/>
              <a:buFont typeface="Open Sans"/>
              <a:buChar char="•"/>
            </a:pPr>
            <a:r>
              <a:rPr lang="en-US" sz="1700" b="0" i="0" u="none" strike="noStrike" cap="none">
                <a:solidFill>
                  <a:schemeClr val="dk1"/>
                </a:solidFill>
                <a:latin typeface="Open Sans"/>
                <a:ea typeface="Open Sans"/>
                <a:cs typeface="Open Sans"/>
                <a:sym typeface="Open Sans"/>
              </a:rPr>
              <a:t>Elk groepje krijgt één persona-kaart</a:t>
            </a:r>
            <a:endParaRPr sz="1700" b="0" i="0" u="none" strike="noStrike" cap="none">
              <a:solidFill>
                <a:schemeClr val="dk1"/>
              </a:solidFill>
              <a:latin typeface="Open Sans"/>
              <a:ea typeface="Open Sans"/>
              <a:cs typeface="Open Sans"/>
              <a:sym typeface="Open Sans"/>
            </a:endParaRPr>
          </a:p>
          <a:p>
            <a:pPr marL="228600" marR="0" lvl="0" indent="-225425" algn="l" rtl="0">
              <a:lnSpc>
                <a:spcPct val="90000"/>
              </a:lnSpc>
              <a:spcBef>
                <a:spcPts val="1000"/>
              </a:spcBef>
              <a:spcAft>
                <a:spcPts val="0"/>
              </a:spcAft>
              <a:buClr>
                <a:schemeClr val="dk1"/>
              </a:buClr>
              <a:buSzPts val="1700"/>
              <a:buFont typeface="Open Sans"/>
              <a:buChar char="•"/>
            </a:pPr>
            <a:r>
              <a:rPr lang="en-US" sz="1700" b="0" i="0" u="none" strike="noStrike" cap="none">
                <a:solidFill>
                  <a:schemeClr val="dk1"/>
                </a:solidFill>
                <a:latin typeface="Open Sans"/>
                <a:ea typeface="Open Sans"/>
                <a:cs typeface="Open Sans"/>
                <a:sym typeface="Open Sans"/>
              </a:rPr>
              <a:t>Bekijk de afspraken nogmaals met de nieuwe medewerker in het achterhoofd</a:t>
            </a:r>
            <a:endParaRPr sz="1700" b="0" i="0" u="none" strike="noStrike" cap="none">
              <a:solidFill>
                <a:schemeClr val="dk1"/>
              </a:solidFill>
              <a:latin typeface="Open Sans"/>
              <a:ea typeface="Open Sans"/>
              <a:cs typeface="Open Sans"/>
              <a:sym typeface="Open Sans"/>
            </a:endParaRPr>
          </a:p>
          <a:p>
            <a:pPr marL="685800" marR="0" lvl="1" indent="-241300" algn="l" rtl="0">
              <a:lnSpc>
                <a:spcPct val="90000"/>
              </a:lnSpc>
              <a:spcBef>
                <a:spcPts val="500"/>
              </a:spcBef>
              <a:spcAft>
                <a:spcPts val="0"/>
              </a:spcAft>
              <a:buClr>
                <a:schemeClr val="dk1"/>
              </a:buClr>
              <a:buSzPts val="1700"/>
              <a:buFont typeface="Open Sans"/>
              <a:buChar char="➞"/>
            </a:pPr>
            <a:r>
              <a:rPr lang="en-US" sz="1700" b="0" i="0" u="none" strike="noStrike" cap="none">
                <a:solidFill>
                  <a:schemeClr val="dk1"/>
                </a:solidFill>
                <a:latin typeface="Open Sans"/>
                <a:ea typeface="Open Sans"/>
                <a:cs typeface="Open Sans"/>
                <a:sym typeface="Open Sans"/>
              </a:rPr>
              <a:t>Zijn de afspraken te specifiek of te breed geformuleerd?</a:t>
            </a:r>
            <a:endParaRPr sz="1700" b="0" i="0" u="none" strike="noStrike" cap="none">
              <a:solidFill>
                <a:schemeClr val="dk1"/>
              </a:solidFill>
              <a:latin typeface="Open Sans"/>
              <a:ea typeface="Open Sans"/>
              <a:cs typeface="Open Sans"/>
              <a:sym typeface="Open Sans"/>
            </a:endParaRPr>
          </a:p>
          <a:p>
            <a:pPr marL="685800" marR="0" lvl="1" indent="-241300" algn="l" rtl="0">
              <a:lnSpc>
                <a:spcPct val="90000"/>
              </a:lnSpc>
              <a:spcBef>
                <a:spcPts val="500"/>
              </a:spcBef>
              <a:spcAft>
                <a:spcPts val="0"/>
              </a:spcAft>
              <a:buClr>
                <a:schemeClr val="dk1"/>
              </a:buClr>
              <a:buSzPts val="1700"/>
              <a:buFont typeface="Open Sans"/>
              <a:buChar char="➞"/>
            </a:pPr>
            <a:r>
              <a:rPr lang="en-US" sz="1700" b="0" i="0" u="none" strike="noStrike" cap="none">
                <a:solidFill>
                  <a:schemeClr val="dk1"/>
                </a:solidFill>
                <a:latin typeface="Open Sans"/>
                <a:ea typeface="Open Sans"/>
                <a:cs typeface="Open Sans"/>
                <a:sym typeface="Open Sans"/>
              </a:rPr>
              <a:t>Zijn er nog dingen waar je nog niet aan dacht maar die ook nuttig kunnen zijn voor het huidige team?</a:t>
            </a:r>
            <a:endParaRPr sz="1700" b="0" i="0" u="none" strike="noStrike" cap="none">
              <a:solidFill>
                <a:schemeClr val="dk1"/>
              </a:solidFill>
              <a:latin typeface="Open Sans"/>
              <a:ea typeface="Open Sans"/>
              <a:cs typeface="Open Sans"/>
              <a:sym typeface="Open Sans"/>
            </a:endParaRPr>
          </a:p>
          <a:p>
            <a:pPr marL="228600" marR="0" lvl="0" indent="-225425" algn="l" rtl="0">
              <a:lnSpc>
                <a:spcPct val="90000"/>
              </a:lnSpc>
              <a:spcBef>
                <a:spcPts val="1000"/>
              </a:spcBef>
              <a:spcAft>
                <a:spcPts val="0"/>
              </a:spcAft>
              <a:buClr>
                <a:schemeClr val="dk1"/>
              </a:buClr>
              <a:buSzPts val="1700"/>
              <a:buFont typeface="Open Sans"/>
              <a:buChar char="•"/>
            </a:pPr>
            <a:r>
              <a:rPr lang="en-US" sz="1700" b="0" i="0" u="none" strike="noStrike" cap="none">
                <a:solidFill>
                  <a:schemeClr val="dk1"/>
                </a:solidFill>
                <a:latin typeface="Open Sans"/>
                <a:ea typeface="Open Sans"/>
                <a:cs typeface="Open Sans"/>
                <a:sym typeface="Open Sans"/>
              </a:rPr>
              <a:t>Vul aan op de template ‘afspraken’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Google Shape;206;g18044c7468f_0_0"/>
          <p:cNvSpPr txBox="1">
            <a:spLocks noGrp="1"/>
          </p:cNvSpPr>
          <p:nvPr>
            <p:ph type="title"/>
          </p:nvPr>
        </p:nvSpPr>
        <p:spPr>
          <a:xfrm>
            <a:off x="749375" y="4603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chemeClr val="lt1"/>
                </a:solidFill>
                <a:latin typeface="Playfair Display ExtraBold"/>
                <a:ea typeface="Playfair Display ExtraBold"/>
                <a:cs typeface="Playfair Display ExtraBold"/>
                <a:sym typeface="Playfair Display ExtraBold"/>
              </a:rPr>
              <a:t>Algemene handvatten</a:t>
            </a:r>
            <a:endParaRPr>
              <a:solidFill>
                <a:schemeClr val="lt1"/>
              </a:solidFill>
              <a:latin typeface="Playfair Display ExtraBold"/>
              <a:ea typeface="Playfair Display ExtraBold"/>
              <a:cs typeface="Playfair Display ExtraBold"/>
              <a:sym typeface="Playfair Display ExtraBold"/>
            </a:endParaRPr>
          </a:p>
        </p:txBody>
      </p:sp>
      <p:sp>
        <p:nvSpPr>
          <p:cNvPr id="207" name="Google Shape;207;g18044c7468f_0_0"/>
          <p:cNvSpPr txBox="1">
            <a:spLocks noGrp="1"/>
          </p:cNvSpPr>
          <p:nvPr>
            <p:ph type="body" idx="1"/>
          </p:nvPr>
        </p:nvSpPr>
        <p:spPr>
          <a:xfrm>
            <a:off x="1102875" y="1786000"/>
            <a:ext cx="10307100" cy="367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sz="2200">
              <a:solidFill>
                <a:srgbClr val="3C3689"/>
              </a:solidFill>
              <a:latin typeface="Open Sans"/>
              <a:ea typeface="Open Sans"/>
              <a:cs typeface="Open Sans"/>
              <a:sym typeface="Open Sans"/>
            </a:endParaRPr>
          </a:p>
          <a:p>
            <a:pPr marL="228600" lvl="0" indent="-228600" algn="l" rtl="0">
              <a:lnSpc>
                <a:spcPct val="90000"/>
              </a:lnSpc>
              <a:spcBef>
                <a:spcPts val="10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Opstelling van de ruimte</a:t>
            </a:r>
            <a:endParaRPr sz="2200">
              <a:solidFill>
                <a:srgbClr val="3C3689"/>
              </a:solidFill>
              <a:latin typeface="Open Sans"/>
              <a:ea typeface="Open Sans"/>
              <a:cs typeface="Open Sans"/>
              <a:sym typeface="Open Sans"/>
            </a:endParaRPr>
          </a:p>
          <a:p>
            <a:pPr marL="457200" lvl="0" indent="0" algn="l" rtl="0">
              <a:lnSpc>
                <a:spcPct val="90000"/>
              </a:lnSpc>
              <a:spcBef>
                <a:spcPts val="1000"/>
              </a:spcBef>
              <a:spcAft>
                <a:spcPts val="0"/>
              </a:spcAft>
              <a:buNone/>
            </a:pPr>
            <a:endParaRPr sz="2200">
              <a:solidFill>
                <a:srgbClr val="3C3689"/>
              </a:solidFill>
              <a:latin typeface="Open Sans"/>
              <a:ea typeface="Open Sans"/>
              <a:cs typeface="Open Sans"/>
              <a:sym typeface="Open Sans"/>
            </a:endParaRPr>
          </a:p>
          <a:p>
            <a:pPr marL="228600" lvl="0" indent="-228600" algn="l" rtl="0">
              <a:lnSpc>
                <a:spcPct val="90000"/>
              </a:lnSpc>
              <a:spcBef>
                <a:spcPts val="10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Je hoeft niet alles te weten als gespreksleider</a:t>
            </a:r>
            <a:endParaRPr sz="2200">
              <a:solidFill>
                <a:srgbClr val="3C3689"/>
              </a:solidFill>
              <a:latin typeface="Open Sans"/>
              <a:ea typeface="Open Sans"/>
              <a:cs typeface="Open Sans"/>
              <a:sym typeface="Open Sans"/>
            </a:endParaRPr>
          </a:p>
          <a:p>
            <a:pPr marL="457200" lvl="0" indent="0" algn="l" rtl="0">
              <a:lnSpc>
                <a:spcPct val="90000"/>
              </a:lnSpc>
              <a:spcBef>
                <a:spcPts val="1000"/>
              </a:spcBef>
              <a:spcAft>
                <a:spcPts val="0"/>
              </a:spcAft>
              <a:buNone/>
            </a:pPr>
            <a:endParaRPr sz="2200">
              <a:solidFill>
                <a:srgbClr val="3C3689"/>
              </a:solidFill>
              <a:latin typeface="Open Sans"/>
              <a:ea typeface="Open Sans"/>
              <a:cs typeface="Open Sans"/>
              <a:sym typeface="Open Sans"/>
            </a:endParaRPr>
          </a:p>
          <a:p>
            <a:pPr marL="228600" lvl="0" indent="-228600" algn="l" rtl="0">
              <a:lnSpc>
                <a:spcPct val="90000"/>
              </a:lnSpc>
              <a:spcBef>
                <a:spcPts val="10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Weerstand</a:t>
            </a:r>
            <a:endParaRPr sz="2200">
              <a:solidFill>
                <a:srgbClr val="3C3689"/>
              </a:solidFill>
              <a:latin typeface="Open Sans"/>
              <a:ea typeface="Open Sans"/>
              <a:cs typeface="Open Sans"/>
              <a:sym typeface="Open Sans"/>
            </a:endParaRPr>
          </a:p>
          <a:p>
            <a:pPr marL="0" lvl="0" indent="0" algn="l" rtl="0">
              <a:lnSpc>
                <a:spcPct val="90000"/>
              </a:lnSpc>
              <a:spcBef>
                <a:spcPts val="1000"/>
              </a:spcBef>
              <a:spcAft>
                <a:spcPts val="0"/>
              </a:spcAft>
              <a:buNone/>
            </a:pPr>
            <a:endParaRPr sz="2200">
              <a:solidFill>
                <a:srgbClr val="3C3689"/>
              </a:solidFill>
              <a:latin typeface="Open Sans"/>
              <a:ea typeface="Open Sans"/>
              <a:cs typeface="Open Sans"/>
              <a:sym typeface="Open Sans"/>
            </a:endParaRPr>
          </a:p>
        </p:txBody>
      </p:sp>
      <p:pic>
        <p:nvPicPr>
          <p:cNvPr id="208" name="Google Shape;208;g18044c7468f_0_0"/>
          <p:cNvPicPr preferRelativeResize="0"/>
          <p:nvPr/>
        </p:nvPicPr>
        <p:blipFill rotWithShape="1">
          <a:blip r:embed="rId4">
            <a:alphaModFix/>
          </a:blip>
          <a:srcRect/>
          <a:stretch/>
        </p:blipFill>
        <p:spPr>
          <a:xfrm>
            <a:off x="7217467" y="1589850"/>
            <a:ext cx="4847167" cy="68580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6CD"/>
        </a:solidFill>
        <a:effectLst/>
      </p:bgPr>
    </p:bg>
    <p:spTree>
      <p:nvGrpSpPr>
        <p:cNvPr id="1" name="Shape 213"/>
        <p:cNvGrpSpPr/>
        <p:nvPr/>
      </p:nvGrpSpPr>
      <p:grpSpPr>
        <a:xfrm>
          <a:off x="0" y="0"/>
          <a:ext cx="0" cy="0"/>
          <a:chOff x="0" y="0"/>
          <a:chExt cx="0" cy="0"/>
        </a:xfrm>
      </p:grpSpPr>
      <p:sp>
        <p:nvSpPr>
          <p:cNvPr id="214" name="Google Shape;214;g18044c7468f_0_7"/>
          <p:cNvSpPr txBox="1">
            <a:spLocks noGrp="1"/>
          </p:cNvSpPr>
          <p:nvPr>
            <p:ph type="title"/>
          </p:nvPr>
        </p:nvSpPr>
        <p:spPr>
          <a:xfrm>
            <a:off x="838200" y="100425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solidFill>
                  <a:schemeClr val="lt1"/>
                </a:solidFill>
                <a:latin typeface="Playfair Display ExtraBold"/>
                <a:ea typeface="Playfair Display ExtraBold"/>
                <a:cs typeface="Playfair Display ExtraBold"/>
                <a:sym typeface="Playfair Display ExtraBold"/>
              </a:rPr>
              <a:t>Afsluiter</a:t>
            </a:r>
            <a:endParaRPr>
              <a:solidFill>
                <a:schemeClr val="lt1"/>
              </a:solidFill>
              <a:latin typeface="Playfair Display ExtraBold"/>
              <a:ea typeface="Playfair Display ExtraBold"/>
              <a:cs typeface="Playfair Display ExtraBold"/>
              <a:sym typeface="Playfair Display ExtraBold"/>
            </a:endParaRPr>
          </a:p>
        </p:txBody>
      </p:sp>
      <p:sp>
        <p:nvSpPr>
          <p:cNvPr id="215" name="Google Shape;215;g18044c7468f_0_7"/>
          <p:cNvSpPr/>
          <p:nvPr/>
        </p:nvSpPr>
        <p:spPr>
          <a:xfrm>
            <a:off x="3737838" y="2449350"/>
            <a:ext cx="4716300" cy="2991300"/>
          </a:xfrm>
          <a:prstGeom prst="roundRect">
            <a:avLst>
              <a:gd name="adj" fmla="val 10671"/>
            </a:avLst>
          </a:prstGeom>
          <a:solidFill>
            <a:srgbClr val="F1A1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g18044c7468f_0_7"/>
          <p:cNvSpPr txBox="1"/>
          <p:nvPr/>
        </p:nvSpPr>
        <p:spPr>
          <a:xfrm>
            <a:off x="3976238" y="3052200"/>
            <a:ext cx="3791700" cy="1785600"/>
          </a:xfrm>
          <a:prstGeom prst="rect">
            <a:avLst/>
          </a:prstGeom>
          <a:noFill/>
          <a:ln>
            <a:noFill/>
          </a:ln>
        </p:spPr>
        <p:txBody>
          <a:bodyPr spcFirstLastPara="1" wrap="square" lIns="91425" tIns="91425" rIns="91425" bIns="91425" anchor="t" anchorCtr="0">
            <a:spAutoFit/>
          </a:bodyPr>
          <a:lstStyle/>
          <a:p>
            <a:pPr marL="457200" marR="0" lvl="0" indent="0" algn="ctr" rtl="0">
              <a:lnSpc>
                <a:spcPct val="100000"/>
              </a:lnSpc>
              <a:spcBef>
                <a:spcPts val="0"/>
              </a:spcBef>
              <a:spcAft>
                <a:spcPts val="0"/>
              </a:spcAft>
              <a:buClr>
                <a:srgbClr val="000000"/>
              </a:buClr>
              <a:buSzPts val="2600"/>
              <a:buFont typeface="Arial"/>
              <a:buNone/>
            </a:pPr>
            <a:r>
              <a:rPr lang="en-US" sz="2600" b="1" i="0" u="none" strike="noStrike" cap="none">
                <a:solidFill>
                  <a:schemeClr val="lt1"/>
                </a:solidFill>
                <a:latin typeface="Open Sans"/>
                <a:ea typeface="Open Sans"/>
                <a:cs typeface="Open Sans"/>
                <a:sym typeface="Open Sans"/>
              </a:rPr>
              <a:t>Benoem één </a:t>
            </a:r>
            <a:br>
              <a:rPr lang="en-US" sz="2600" b="1" i="0" u="none" strike="noStrike" cap="none">
                <a:solidFill>
                  <a:schemeClr val="lt1"/>
                </a:solidFill>
                <a:latin typeface="Open Sans"/>
                <a:ea typeface="Open Sans"/>
                <a:cs typeface="Open Sans"/>
                <a:sym typeface="Open Sans"/>
              </a:rPr>
            </a:br>
            <a:r>
              <a:rPr lang="en-US" sz="2600" b="1" i="0" u="none" strike="noStrike" cap="none">
                <a:solidFill>
                  <a:schemeClr val="lt1"/>
                </a:solidFill>
                <a:latin typeface="Open Sans"/>
                <a:ea typeface="Open Sans"/>
                <a:cs typeface="Open Sans"/>
                <a:sym typeface="Open Sans"/>
              </a:rPr>
              <a:t>gevoel waarmee je achterblijft na deze workshop</a:t>
            </a:r>
            <a:endParaRPr sz="2600" b="1" i="0" u="none" strike="noStrike" cap="none">
              <a:solidFill>
                <a:schemeClr val="lt1"/>
              </a:solidFill>
              <a:latin typeface="Open Sans"/>
              <a:ea typeface="Open Sans"/>
              <a:cs typeface="Open Sans"/>
              <a:sym typeface="Open Sans"/>
            </a:endParaRPr>
          </a:p>
        </p:txBody>
      </p:sp>
      <p:pic>
        <p:nvPicPr>
          <p:cNvPr id="217" name="Google Shape;217;g18044c7468f_0_7"/>
          <p:cNvPicPr preferRelativeResize="0"/>
          <p:nvPr/>
        </p:nvPicPr>
        <p:blipFill>
          <a:blip r:embed="rId3">
            <a:alphaModFix/>
          </a:blip>
          <a:stretch>
            <a:fillRect/>
          </a:stretch>
        </p:blipFill>
        <p:spPr>
          <a:xfrm>
            <a:off x="2336372" y="3419700"/>
            <a:ext cx="2604001" cy="28504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2"/>
        <p:cNvGrpSpPr/>
        <p:nvPr/>
      </p:nvGrpSpPr>
      <p:grpSpPr>
        <a:xfrm>
          <a:off x="0" y="0"/>
          <a:ext cx="0" cy="0"/>
          <a:chOff x="0" y="0"/>
          <a:chExt cx="0" cy="0"/>
        </a:xfrm>
      </p:grpSpPr>
      <p:sp>
        <p:nvSpPr>
          <p:cNvPr id="223" name="Google Shape;223;p15"/>
          <p:cNvSpPr txBox="1">
            <a:spLocks noGrp="1"/>
          </p:cNvSpPr>
          <p:nvPr>
            <p:ph type="title"/>
          </p:nvPr>
        </p:nvSpPr>
        <p:spPr>
          <a:xfrm>
            <a:off x="838200" y="412965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solidFill>
                  <a:srgbClr val="3C3689"/>
                </a:solidFill>
                <a:latin typeface="Playfair Display ExtraBold"/>
                <a:ea typeface="Playfair Display ExtraBold"/>
                <a:cs typeface="Playfair Display ExtraBold"/>
                <a:sym typeface="Playfair Display ExtraBold"/>
              </a:rPr>
              <a:t>Bedankt</a:t>
            </a:r>
            <a:endParaRPr>
              <a:solidFill>
                <a:srgbClr val="3C3689"/>
              </a:solidFill>
              <a:latin typeface="Playfair Display ExtraBold"/>
              <a:ea typeface="Playfair Display ExtraBold"/>
              <a:cs typeface="Playfair Display ExtraBold"/>
              <a:sym typeface="Playfair Display ExtraBold"/>
            </a:endParaRPr>
          </a:p>
        </p:txBody>
      </p:sp>
      <p:pic>
        <p:nvPicPr>
          <p:cNvPr id="224" name="Google Shape;224;p15"/>
          <p:cNvPicPr preferRelativeResize="0"/>
          <p:nvPr/>
        </p:nvPicPr>
        <p:blipFill rotWithShape="1">
          <a:blip r:embed="rId4">
            <a:alphaModFix/>
          </a:blip>
          <a:srcRect/>
          <a:stretch/>
        </p:blipFill>
        <p:spPr>
          <a:xfrm>
            <a:off x="2653600" y="-388750"/>
            <a:ext cx="6528051" cy="65280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A6CD"/>
        </a:solidFill>
        <a:effectLst/>
      </p:bgPr>
    </p:bg>
    <p:spTree>
      <p:nvGrpSpPr>
        <p:cNvPr id="1" name="Shape 94"/>
        <p:cNvGrpSpPr/>
        <p:nvPr/>
      </p:nvGrpSpPr>
      <p:grpSpPr>
        <a:xfrm>
          <a:off x="0" y="0"/>
          <a:ext cx="0" cy="0"/>
          <a:chOff x="0" y="0"/>
          <a:chExt cx="0" cy="0"/>
        </a:xfrm>
      </p:grpSpPr>
      <p:sp>
        <p:nvSpPr>
          <p:cNvPr id="95" name="Google Shape;95;p7"/>
          <p:cNvSpPr txBox="1">
            <a:spLocks noGrp="1"/>
          </p:cNvSpPr>
          <p:nvPr>
            <p:ph type="title"/>
          </p:nvPr>
        </p:nvSpPr>
        <p:spPr>
          <a:xfrm>
            <a:off x="825575" y="446280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solidFill>
                  <a:schemeClr val="lt1"/>
                </a:solidFill>
                <a:latin typeface="Playfair Display ExtraBold"/>
                <a:ea typeface="Playfair Display ExtraBold"/>
                <a:cs typeface="Playfair Display ExtraBold"/>
                <a:sym typeface="Playfair Display ExtraBold"/>
              </a:rPr>
              <a:t>Opwarmer</a:t>
            </a:r>
            <a:endParaRPr>
              <a:solidFill>
                <a:schemeClr val="lt1"/>
              </a:solidFill>
              <a:latin typeface="Playfair Display ExtraBold"/>
              <a:ea typeface="Playfair Display ExtraBold"/>
              <a:cs typeface="Playfair Display ExtraBold"/>
              <a:sym typeface="Playfair Display ExtraBold"/>
            </a:endParaRPr>
          </a:p>
        </p:txBody>
      </p:sp>
      <p:pic>
        <p:nvPicPr>
          <p:cNvPr id="96" name="Google Shape;96;p7"/>
          <p:cNvPicPr preferRelativeResize="0"/>
          <p:nvPr/>
        </p:nvPicPr>
        <p:blipFill rotWithShape="1">
          <a:blip r:embed="rId3">
            <a:alphaModFix/>
          </a:blip>
          <a:srcRect/>
          <a:stretch/>
        </p:blipFill>
        <p:spPr>
          <a:xfrm>
            <a:off x="7347125" y="1917649"/>
            <a:ext cx="2310277" cy="2545152"/>
          </a:xfrm>
          <a:prstGeom prst="rect">
            <a:avLst/>
          </a:prstGeom>
          <a:noFill/>
          <a:ln>
            <a:noFill/>
          </a:ln>
        </p:spPr>
      </p:pic>
      <p:pic>
        <p:nvPicPr>
          <p:cNvPr id="97" name="Google Shape;97;p7"/>
          <p:cNvPicPr preferRelativeResize="0"/>
          <p:nvPr/>
        </p:nvPicPr>
        <p:blipFill rotWithShape="1">
          <a:blip r:embed="rId4">
            <a:alphaModFix/>
          </a:blip>
          <a:srcRect l="-4170" t="-1050" r="4170" b="1049"/>
          <a:stretch/>
        </p:blipFill>
        <p:spPr>
          <a:xfrm rot="10800000">
            <a:off x="2459175" y="1917650"/>
            <a:ext cx="2264257" cy="2494449"/>
          </a:xfrm>
          <a:prstGeom prst="rect">
            <a:avLst/>
          </a:prstGeom>
          <a:noFill/>
          <a:ln>
            <a:noFill/>
          </a:ln>
        </p:spPr>
      </p:pic>
      <p:pic>
        <p:nvPicPr>
          <p:cNvPr id="98" name="Google Shape;98;p7"/>
          <p:cNvPicPr preferRelativeResize="0"/>
          <p:nvPr/>
        </p:nvPicPr>
        <p:blipFill rotWithShape="1">
          <a:blip r:embed="rId5">
            <a:alphaModFix/>
          </a:blip>
          <a:srcRect/>
          <a:stretch/>
        </p:blipFill>
        <p:spPr>
          <a:xfrm>
            <a:off x="4431000" y="1379325"/>
            <a:ext cx="3188400" cy="3197926"/>
          </a:xfrm>
          <a:prstGeom prst="rect">
            <a:avLst/>
          </a:prstGeom>
          <a:noFill/>
          <a:ln>
            <a:noFill/>
          </a:ln>
        </p:spPr>
      </p:pic>
      <p:pic>
        <p:nvPicPr>
          <p:cNvPr id="99" name="Google Shape;99;p7"/>
          <p:cNvPicPr preferRelativeResize="0"/>
          <p:nvPr/>
        </p:nvPicPr>
        <p:blipFill rotWithShape="1">
          <a:blip r:embed="rId6">
            <a:alphaModFix/>
          </a:blip>
          <a:srcRect/>
          <a:stretch/>
        </p:blipFill>
        <p:spPr>
          <a:xfrm>
            <a:off x="5516508" y="1989217"/>
            <a:ext cx="1017383" cy="19781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Google Shape;105;p2"/>
          <p:cNvSpPr txBox="1">
            <a:spLocks noGrp="1"/>
          </p:cNvSpPr>
          <p:nvPr>
            <p:ph type="title"/>
          </p:nvPr>
        </p:nvSpPr>
        <p:spPr>
          <a:xfrm>
            <a:off x="749375" y="4603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chemeClr val="lt1"/>
                </a:solidFill>
                <a:latin typeface="Playfair Display ExtraBold"/>
                <a:ea typeface="Playfair Display ExtraBold"/>
                <a:cs typeface="Playfair Display ExtraBold"/>
                <a:sym typeface="Playfair Display ExtraBold"/>
              </a:rPr>
              <a:t>Doel</a:t>
            </a:r>
            <a:endParaRPr>
              <a:solidFill>
                <a:schemeClr val="lt1"/>
              </a:solidFill>
              <a:latin typeface="Playfair Display ExtraBold"/>
              <a:ea typeface="Playfair Display ExtraBold"/>
              <a:cs typeface="Playfair Display ExtraBold"/>
              <a:sym typeface="Playfair Display ExtraBold"/>
            </a:endParaRPr>
          </a:p>
        </p:txBody>
      </p:sp>
      <p:sp>
        <p:nvSpPr>
          <p:cNvPr id="106" name="Google Shape;106;p2"/>
          <p:cNvSpPr txBox="1">
            <a:spLocks noGrp="1"/>
          </p:cNvSpPr>
          <p:nvPr>
            <p:ph type="body" idx="1"/>
          </p:nvPr>
        </p:nvSpPr>
        <p:spPr>
          <a:xfrm>
            <a:off x="3896600" y="2211400"/>
            <a:ext cx="7188600" cy="435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200" b="1">
                <a:solidFill>
                  <a:srgbClr val="3C3689"/>
                </a:solidFill>
                <a:latin typeface="Open Sans"/>
                <a:ea typeface="Open Sans"/>
                <a:cs typeface="Open Sans"/>
                <a:sym typeface="Open Sans"/>
              </a:rPr>
              <a:t>Het gesprek rond telewerk openen</a:t>
            </a:r>
            <a:endParaRPr sz="2200" b="1">
              <a:solidFill>
                <a:srgbClr val="3C3689"/>
              </a:solidFill>
              <a:latin typeface="Open Sans"/>
              <a:ea typeface="Open Sans"/>
              <a:cs typeface="Open Sans"/>
              <a:sym typeface="Open Sans"/>
            </a:endParaRPr>
          </a:p>
          <a:p>
            <a:pPr marL="228600" lvl="0" indent="-228600" algn="l" rtl="0">
              <a:lnSpc>
                <a:spcPct val="90000"/>
              </a:lnSpc>
              <a:spcBef>
                <a:spcPts val="10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Diversiteit en werking van het team</a:t>
            </a:r>
            <a:endParaRPr sz="2200">
              <a:solidFill>
                <a:srgbClr val="3C3689"/>
              </a:solidFill>
              <a:latin typeface="Open Sans"/>
              <a:ea typeface="Open Sans"/>
              <a:cs typeface="Open Sans"/>
              <a:sym typeface="Open Sans"/>
            </a:endParaRPr>
          </a:p>
          <a:p>
            <a:pPr marL="228600" lvl="0" indent="-228600" algn="l" rtl="0">
              <a:lnSpc>
                <a:spcPct val="90000"/>
              </a:lnSpc>
              <a:spcBef>
                <a:spcPts val="10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Visie op telewerk van elke deelnemer</a:t>
            </a:r>
            <a:endParaRPr sz="2200">
              <a:solidFill>
                <a:srgbClr val="3C3689"/>
              </a:solidFill>
              <a:latin typeface="Open Sans"/>
              <a:ea typeface="Open Sans"/>
              <a:cs typeface="Open Sans"/>
              <a:sym typeface="Open Sans"/>
            </a:endParaRPr>
          </a:p>
          <a:p>
            <a:pPr marL="0" lvl="0" indent="0" algn="l" rtl="0">
              <a:lnSpc>
                <a:spcPct val="90000"/>
              </a:lnSpc>
              <a:spcBef>
                <a:spcPts val="1000"/>
              </a:spcBef>
              <a:spcAft>
                <a:spcPts val="0"/>
              </a:spcAft>
              <a:buClr>
                <a:schemeClr val="dk1"/>
              </a:buClr>
              <a:buSzPts val="2800"/>
              <a:buFont typeface="Arial"/>
              <a:buNone/>
            </a:pPr>
            <a:endParaRPr sz="2200">
              <a:solidFill>
                <a:srgbClr val="3C3689"/>
              </a:solidFill>
              <a:latin typeface="Open Sans"/>
              <a:ea typeface="Open Sans"/>
              <a:cs typeface="Open Sans"/>
              <a:sym typeface="Open Sans"/>
            </a:endParaRPr>
          </a:p>
          <a:p>
            <a:pPr marL="0" lvl="0" indent="0" algn="l" rtl="0">
              <a:lnSpc>
                <a:spcPct val="100000"/>
              </a:lnSpc>
              <a:spcBef>
                <a:spcPts val="1000"/>
              </a:spcBef>
              <a:spcAft>
                <a:spcPts val="0"/>
              </a:spcAft>
              <a:buSzPts val="1800"/>
              <a:buNone/>
            </a:pPr>
            <a:r>
              <a:rPr lang="en-US" sz="2200" b="1">
                <a:solidFill>
                  <a:srgbClr val="3C3689"/>
                </a:solidFill>
                <a:latin typeface="Open Sans"/>
                <a:ea typeface="Open Sans"/>
                <a:cs typeface="Open Sans"/>
                <a:sym typeface="Open Sans"/>
              </a:rPr>
              <a:t>Op basis van die input tot concrete afspraken komen voor het volledige team</a:t>
            </a:r>
            <a:endParaRPr sz="2200" b="1">
              <a:solidFill>
                <a:srgbClr val="00A6CD"/>
              </a:solidFill>
              <a:latin typeface="Open Sans"/>
              <a:ea typeface="Open Sans"/>
              <a:cs typeface="Open Sans"/>
              <a:sym typeface="Open Sans"/>
            </a:endParaRPr>
          </a:p>
        </p:txBody>
      </p:sp>
      <p:pic>
        <p:nvPicPr>
          <p:cNvPr id="107" name="Google Shape;107;p2"/>
          <p:cNvPicPr preferRelativeResize="0"/>
          <p:nvPr/>
        </p:nvPicPr>
        <p:blipFill rotWithShape="1">
          <a:blip r:embed="rId4">
            <a:alphaModFix/>
          </a:blip>
          <a:srcRect/>
          <a:stretch/>
        </p:blipFill>
        <p:spPr>
          <a:xfrm>
            <a:off x="425575" y="2211390"/>
            <a:ext cx="2945527" cy="2584058"/>
          </a:xfrm>
          <a:prstGeom prst="rect">
            <a:avLst/>
          </a:prstGeom>
          <a:noFill/>
          <a:ln>
            <a:noFill/>
          </a:ln>
        </p:spPr>
      </p:pic>
      <p:sp>
        <p:nvSpPr>
          <p:cNvPr id="108" name="Google Shape;108;p2"/>
          <p:cNvSpPr/>
          <p:nvPr/>
        </p:nvSpPr>
        <p:spPr>
          <a:xfrm>
            <a:off x="2820975" y="5119950"/>
            <a:ext cx="6602700" cy="2099100"/>
          </a:xfrm>
          <a:prstGeom prst="roundRect">
            <a:avLst>
              <a:gd name="adj" fmla="val 10671"/>
            </a:avLst>
          </a:prstGeom>
          <a:solidFill>
            <a:srgbClr val="F1A1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2"/>
          <p:cNvSpPr txBox="1">
            <a:spLocks noGrp="1"/>
          </p:cNvSpPr>
          <p:nvPr>
            <p:ph type="body" idx="1"/>
          </p:nvPr>
        </p:nvSpPr>
        <p:spPr>
          <a:xfrm>
            <a:off x="3448450" y="5451175"/>
            <a:ext cx="6774300" cy="1421100"/>
          </a:xfrm>
          <a:prstGeom prst="rect">
            <a:avLst/>
          </a:prstGeom>
          <a:noFill/>
          <a:ln>
            <a:noFill/>
          </a:ln>
        </p:spPr>
        <p:txBody>
          <a:bodyPr spcFirstLastPara="1" wrap="square" lIns="91425" tIns="45700" rIns="91425" bIns="45700" anchor="t" anchorCtr="0">
            <a:noAutofit/>
          </a:bodyPr>
          <a:lstStyle/>
          <a:p>
            <a:pPr marL="457200" lvl="0" indent="-387350" algn="l" rtl="0">
              <a:lnSpc>
                <a:spcPct val="100000"/>
              </a:lnSpc>
              <a:spcBef>
                <a:spcPts val="1000"/>
              </a:spcBef>
              <a:spcAft>
                <a:spcPts val="0"/>
              </a:spcAft>
              <a:buClr>
                <a:schemeClr val="lt1"/>
              </a:buClr>
              <a:buSzPts val="2500"/>
              <a:buFont typeface="Open Sans"/>
              <a:buChar char="➔"/>
            </a:pPr>
            <a:r>
              <a:rPr lang="en-US" sz="2500" b="1">
                <a:solidFill>
                  <a:schemeClr val="lt1"/>
                </a:solidFill>
                <a:latin typeface="Open Sans"/>
                <a:ea typeface="Open Sans"/>
                <a:cs typeface="Open Sans"/>
                <a:sym typeface="Open Sans"/>
              </a:rPr>
              <a:t>Onderdeel van breder proces </a:t>
            </a:r>
            <a:endParaRPr sz="2500" b="1">
              <a:solidFill>
                <a:schemeClr val="lt1"/>
              </a:solidFill>
              <a:latin typeface="Open Sans"/>
              <a:ea typeface="Open Sans"/>
              <a:cs typeface="Open Sans"/>
              <a:sym typeface="Open Sans"/>
            </a:endParaRPr>
          </a:p>
          <a:p>
            <a:pPr marL="457200" lvl="0" indent="-387350" algn="l" rtl="0">
              <a:lnSpc>
                <a:spcPct val="100000"/>
              </a:lnSpc>
              <a:spcBef>
                <a:spcPts val="0"/>
              </a:spcBef>
              <a:spcAft>
                <a:spcPts val="0"/>
              </a:spcAft>
              <a:buClr>
                <a:schemeClr val="lt1"/>
              </a:buClr>
              <a:buSzPts val="2500"/>
              <a:buFont typeface="Open Sans"/>
              <a:buChar char="➔"/>
            </a:pPr>
            <a:r>
              <a:rPr lang="en-US" sz="2500" b="1">
                <a:solidFill>
                  <a:schemeClr val="lt1"/>
                </a:solidFill>
                <a:latin typeface="Open Sans"/>
                <a:ea typeface="Open Sans"/>
                <a:cs typeface="Open Sans"/>
                <a:sym typeface="Open Sans"/>
              </a:rPr>
              <a:t>Hier: ideale afspraken </a:t>
            </a:r>
            <a:endParaRPr sz="2500" b="1">
              <a:solidFill>
                <a:schemeClr val="lt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Google Shape;115;p3"/>
          <p:cNvSpPr txBox="1">
            <a:spLocks noGrp="1"/>
          </p:cNvSpPr>
          <p:nvPr>
            <p:ph type="title"/>
          </p:nvPr>
        </p:nvSpPr>
        <p:spPr>
          <a:xfrm>
            <a:off x="749375" y="4603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chemeClr val="lt1"/>
                </a:solidFill>
                <a:latin typeface="Playfair Display ExtraBold"/>
                <a:ea typeface="Playfair Display ExtraBold"/>
                <a:cs typeface="Playfair Display ExtraBold"/>
                <a:sym typeface="Playfair Display ExtraBold"/>
              </a:rPr>
              <a:t>Context</a:t>
            </a:r>
            <a:endParaRPr>
              <a:solidFill>
                <a:schemeClr val="lt1"/>
              </a:solidFill>
              <a:latin typeface="Playfair Display ExtraBold"/>
              <a:ea typeface="Playfair Display ExtraBold"/>
              <a:cs typeface="Playfair Display ExtraBold"/>
              <a:sym typeface="Playfair Display ExtraBold"/>
            </a:endParaRPr>
          </a:p>
        </p:txBody>
      </p:sp>
      <p:sp>
        <p:nvSpPr>
          <p:cNvPr id="116" name="Google Shape;116;p3"/>
          <p:cNvSpPr txBox="1">
            <a:spLocks noGrp="1"/>
          </p:cNvSpPr>
          <p:nvPr>
            <p:ph type="body" idx="1"/>
          </p:nvPr>
        </p:nvSpPr>
        <p:spPr>
          <a:xfrm>
            <a:off x="1053125" y="2245825"/>
            <a:ext cx="10307100" cy="4612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2200" b="1">
                <a:solidFill>
                  <a:srgbClr val="3C3689"/>
                </a:solidFill>
                <a:latin typeface="Open Sans"/>
                <a:ea typeface="Open Sans"/>
                <a:cs typeface="Open Sans"/>
                <a:sym typeface="Open Sans"/>
              </a:rPr>
              <a:t>Telewerk = onderdeel van huidige werkcontext </a:t>
            </a:r>
            <a:br>
              <a:rPr lang="en-US" sz="2200" b="1">
                <a:solidFill>
                  <a:srgbClr val="3C3689"/>
                </a:solidFill>
                <a:latin typeface="Open Sans"/>
                <a:ea typeface="Open Sans"/>
                <a:cs typeface="Open Sans"/>
                <a:sym typeface="Open Sans"/>
              </a:rPr>
            </a:br>
            <a:r>
              <a:rPr lang="en-US" sz="2200" b="1">
                <a:solidFill>
                  <a:srgbClr val="3C3689"/>
                </a:solidFill>
                <a:latin typeface="Open Sans"/>
                <a:ea typeface="Open Sans"/>
                <a:cs typeface="Open Sans"/>
                <a:sym typeface="Open Sans"/>
              </a:rPr>
              <a:t>maar aantal moeilijkheden</a:t>
            </a:r>
            <a:endParaRPr sz="2200">
              <a:solidFill>
                <a:srgbClr val="3C3689"/>
              </a:solidFill>
              <a:latin typeface="Open Sans"/>
              <a:ea typeface="Open Sans"/>
              <a:cs typeface="Open Sans"/>
              <a:sym typeface="Open Sans"/>
            </a:endParaRPr>
          </a:p>
          <a:p>
            <a:pPr marL="228600" lvl="0" indent="-190500" algn="l" rtl="0">
              <a:lnSpc>
                <a:spcPct val="90000"/>
              </a:lnSpc>
              <a:spcBef>
                <a:spcPts val="10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Zichtbare barrières </a:t>
            </a:r>
            <a:endParaRPr sz="2200">
              <a:solidFill>
                <a:srgbClr val="3C3689"/>
              </a:solidFill>
              <a:latin typeface="Open Sans"/>
              <a:ea typeface="Open Sans"/>
              <a:cs typeface="Open Sans"/>
              <a:sym typeface="Open Sans"/>
            </a:endParaRPr>
          </a:p>
          <a:p>
            <a:pPr marL="685800" lvl="1" indent="-215900" algn="l" rtl="0">
              <a:lnSpc>
                <a:spcPct val="90000"/>
              </a:lnSpc>
              <a:spcBef>
                <a:spcPts val="5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Gebrek aan toestellen of internet</a:t>
            </a:r>
            <a:br>
              <a:rPr lang="en-US" sz="2200">
                <a:solidFill>
                  <a:srgbClr val="3C3689"/>
                </a:solidFill>
                <a:latin typeface="Open Sans"/>
                <a:ea typeface="Open Sans"/>
                <a:cs typeface="Open Sans"/>
                <a:sym typeface="Open Sans"/>
              </a:rPr>
            </a:br>
            <a:endParaRPr sz="2200">
              <a:solidFill>
                <a:srgbClr val="3C3689"/>
              </a:solidFill>
              <a:latin typeface="Open Sans"/>
              <a:ea typeface="Open Sans"/>
              <a:cs typeface="Open Sans"/>
              <a:sym typeface="Open Sans"/>
            </a:endParaRPr>
          </a:p>
          <a:p>
            <a:pPr marL="228600" lvl="0" indent="-190500" algn="l" rtl="0">
              <a:lnSpc>
                <a:spcPct val="90000"/>
              </a:lnSpc>
              <a:spcBef>
                <a:spcPts val="10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Minder zichtbare barrières </a:t>
            </a:r>
            <a:endParaRPr sz="2200">
              <a:solidFill>
                <a:srgbClr val="3C3689"/>
              </a:solidFill>
              <a:latin typeface="Open Sans"/>
              <a:ea typeface="Open Sans"/>
              <a:cs typeface="Open Sans"/>
              <a:sym typeface="Open Sans"/>
            </a:endParaRPr>
          </a:p>
          <a:p>
            <a:pPr marL="685800" lvl="1" indent="-215900" algn="l" rtl="0">
              <a:lnSpc>
                <a:spcPct val="90000"/>
              </a:lnSpc>
              <a:spcBef>
                <a:spcPts val="5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Gebrek aan digitale vaardigheden </a:t>
            </a:r>
            <a:endParaRPr sz="2200">
              <a:solidFill>
                <a:srgbClr val="3C3689"/>
              </a:solidFill>
              <a:latin typeface="Open Sans"/>
              <a:ea typeface="Open Sans"/>
              <a:cs typeface="Open Sans"/>
              <a:sym typeface="Open Sans"/>
            </a:endParaRPr>
          </a:p>
          <a:p>
            <a:pPr marL="685800" lvl="1" indent="-215900" algn="l" rtl="0">
              <a:lnSpc>
                <a:spcPct val="90000"/>
              </a:lnSpc>
              <a:spcBef>
                <a:spcPts val="5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Angst voor isolatie</a:t>
            </a:r>
            <a:endParaRPr sz="2200">
              <a:solidFill>
                <a:srgbClr val="3C3689"/>
              </a:solidFill>
              <a:latin typeface="Open Sans"/>
              <a:ea typeface="Open Sans"/>
              <a:cs typeface="Open Sans"/>
              <a:sym typeface="Open Sans"/>
            </a:endParaRPr>
          </a:p>
          <a:p>
            <a:pPr marL="685800" lvl="1" indent="-215900" algn="l" rtl="0">
              <a:lnSpc>
                <a:spcPct val="90000"/>
              </a:lnSpc>
              <a:spcBef>
                <a:spcPts val="5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Wantrouwen van leidinggevenden </a:t>
            </a:r>
            <a:endParaRPr sz="2200" b="1">
              <a:solidFill>
                <a:srgbClr val="00A6CD"/>
              </a:solidFill>
              <a:latin typeface="Open Sans"/>
              <a:ea typeface="Open Sans"/>
              <a:cs typeface="Open Sans"/>
              <a:sym typeface="Open Sans"/>
            </a:endParaRPr>
          </a:p>
        </p:txBody>
      </p:sp>
      <p:pic>
        <p:nvPicPr>
          <p:cNvPr id="117" name="Google Shape;117;p3"/>
          <p:cNvPicPr preferRelativeResize="0"/>
          <p:nvPr/>
        </p:nvPicPr>
        <p:blipFill rotWithShape="1">
          <a:blip r:embed="rId4">
            <a:alphaModFix/>
          </a:blip>
          <a:srcRect/>
          <a:stretch/>
        </p:blipFill>
        <p:spPr>
          <a:xfrm>
            <a:off x="7201775" y="2389125"/>
            <a:ext cx="4208200" cy="4208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sp>
        <p:nvSpPr>
          <p:cNvPr id="123" name="Google Shape;123;p4"/>
          <p:cNvSpPr txBox="1">
            <a:spLocks noGrp="1"/>
          </p:cNvSpPr>
          <p:nvPr>
            <p:ph type="title"/>
          </p:nvPr>
        </p:nvSpPr>
        <p:spPr>
          <a:xfrm>
            <a:off x="749375" y="4603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chemeClr val="lt1"/>
                </a:solidFill>
                <a:latin typeface="Playfair Display ExtraBold"/>
                <a:ea typeface="Playfair Display ExtraBold"/>
                <a:cs typeface="Playfair Display ExtraBold"/>
                <a:sym typeface="Playfair Display ExtraBold"/>
              </a:rPr>
              <a:t>Context</a:t>
            </a:r>
            <a:endParaRPr>
              <a:solidFill>
                <a:schemeClr val="lt1"/>
              </a:solidFill>
              <a:latin typeface="Playfair Display ExtraBold"/>
              <a:ea typeface="Playfair Display ExtraBold"/>
              <a:cs typeface="Playfair Display ExtraBold"/>
              <a:sym typeface="Playfair Display ExtraBold"/>
            </a:endParaRPr>
          </a:p>
        </p:txBody>
      </p:sp>
      <p:sp>
        <p:nvSpPr>
          <p:cNvPr id="124" name="Google Shape;124;p4"/>
          <p:cNvSpPr txBox="1">
            <a:spLocks noGrp="1"/>
          </p:cNvSpPr>
          <p:nvPr>
            <p:ph type="body" idx="1"/>
          </p:nvPr>
        </p:nvSpPr>
        <p:spPr>
          <a:xfrm>
            <a:off x="1053125" y="2245825"/>
            <a:ext cx="5330400" cy="3572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2200" b="1">
                <a:solidFill>
                  <a:srgbClr val="3C3689"/>
                </a:solidFill>
                <a:latin typeface="Open Sans"/>
                <a:ea typeface="Open Sans"/>
                <a:cs typeface="Open Sans"/>
                <a:sym typeface="Open Sans"/>
              </a:rPr>
              <a:t>Obstakels komen vooral voor </a:t>
            </a:r>
            <a:br>
              <a:rPr lang="en-US" sz="2200" b="1">
                <a:solidFill>
                  <a:srgbClr val="3C3689"/>
                </a:solidFill>
                <a:latin typeface="Open Sans"/>
                <a:ea typeface="Open Sans"/>
                <a:cs typeface="Open Sans"/>
                <a:sym typeface="Open Sans"/>
              </a:rPr>
            </a:br>
            <a:r>
              <a:rPr lang="en-US" sz="2200" b="1">
                <a:solidFill>
                  <a:srgbClr val="3C3689"/>
                </a:solidFill>
                <a:latin typeface="Open Sans"/>
                <a:ea typeface="Open Sans"/>
                <a:cs typeface="Open Sans"/>
                <a:sym typeface="Open Sans"/>
              </a:rPr>
              <a:t>bij specifieke profielen</a:t>
            </a:r>
            <a:endParaRPr sz="2200" b="1">
              <a:solidFill>
                <a:srgbClr val="3C3689"/>
              </a:solidFill>
              <a:latin typeface="Open Sans"/>
              <a:ea typeface="Open Sans"/>
              <a:cs typeface="Open Sans"/>
              <a:sym typeface="Open Sans"/>
            </a:endParaRPr>
          </a:p>
          <a:p>
            <a:pPr marL="457200" lvl="0" indent="-368300" algn="l" rtl="0">
              <a:lnSpc>
                <a:spcPct val="100000"/>
              </a:lnSpc>
              <a:spcBef>
                <a:spcPts val="10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Gender, etniciteit, leeftijd, gezinssituatie, ... of een combinatie van deze factoren bepalen de toegang tot telewerk</a:t>
            </a:r>
            <a:endParaRPr sz="2200" b="1">
              <a:solidFill>
                <a:srgbClr val="3C3689"/>
              </a:solidFill>
              <a:latin typeface="Open Sans"/>
              <a:ea typeface="Open Sans"/>
              <a:cs typeface="Open Sans"/>
              <a:sym typeface="Open Sans"/>
            </a:endParaRPr>
          </a:p>
          <a:p>
            <a:pPr marL="0" lvl="0" indent="0" algn="l" rtl="0">
              <a:lnSpc>
                <a:spcPct val="100000"/>
              </a:lnSpc>
              <a:spcBef>
                <a:spcPts val="1000"/>
              </a:spcBef>
              <a:spcAft>
                <a:spcPts val="0"/>
              </a:spcAft>
              <a:buSzPts val="1800"/>
              <a:buNone/>
            </a:pPr>
            <a:endParaRPr sz="2200">
              <a:solidFill>
                <a:srgbClr val="3C3689"/>
              </a:solidFill>
              <a:latin typeface="Open Sans"/>
              <a:ea typeface="Open Sans"/>
              <a:cs typeface="Open Sans"/>
              <a:sym typeface="Open Sans"/>
            </a:endParaRPr>
          </a:p>
        </p:txBody>
      </p:sp>
      <p:pic>
        <p:nvPicPr>
          <p:cNvPr id="125" name="Google Shape;125;p4"/>
          <p:cNvPicPr preferRelativeResize="0"/>
          <p:nvPr/>
        </p:nvPicPr>
        <p:blipFill rotWithShape="1">
          <a:blip r:embed="rId4">
            <a:alphaModFix/>
          </a:blip>
          <a:srcRect/>
          <a:stretch/>
        </p:blipFill>
        <p:spPr>
          <a:xfrm>
            <a:off x="6525875" y="2190588"/>
            <a:ext cx="5185976" cy="3066524"/>
          </a:xfrm>
          <a:prstGeom prst="rect">
            <a:avLst/>
          </a:prstGeom>
          <a:noFill/>
          <a:ln>
            <a:noFill/>
          </a:ln>
        </p:spPr>
      </p:pic>
      <p:sp>
        <p:nvSpPr>
          <p:cNvPr id="126" name="Google Shape;126;p4"/>
          <p:cNvSpPr txBox="1"/>
          <p:nvPr/>
        </p:nvSpPr>
        <p:spPr>
          <a:xfrm>
            <a:off x="7146513" y="2861950"/>
            <a:ext cx="3944700" cy="1723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1000"/>
              </a:spcBef>
              <a:spcAft>
                <a:spcPts val="0"/>
              </a:spcAft>
              <a:buClr>
                <a:srgbClr val="000000"/>
              </a:buClr>
              <a:buSzPts val="2500"/>
              <a:buFont typeface="Arial"/>
              <a:buNone/>
            </a:pPr>
            <a:r>
              <a:rPr lang="en-US" sz="2500" b="1" i="0" u="none" strike="noStrike" cap="none">
                <a:solidFill>
                  <a:srgbClr val="3C3689"/>
                </a:solidFill>
                <a:latin typeface="Open Sans"/>
                <a:ea typeface="Open Sans"/>
                <a:cs typeface="Open Sans"/>
                <a:sym typeface="Open Sans"/>
              </a:rPr>
              <a:t>… terwijl telewerk </a:t>
            </a:r>
            <a:br>
              <a:rPr lang="en-US" sz="2500" b="1" i="0" u="none" strike="noStrike" cap="none">
                <a:solidFill>
                  <a:srgbClr val="3C3689"/>
                </a:solidFill>
                <a:latin typeface="Open Sans"/>
                <a:ea typeface="Open Sans"/>
                <a:cs typeface="Open Sans"/>
                <a:sym typeface="Open Sans"/>
              </a:rPr>
            </a:br>
            <a:r>
              <a:rPr lang="en-US" sz="2500" b="1" i="0" u="none" strike="noStrike" cap="none">
                <a:solidFill>
                  <a:srgbClr val="3C3689"/>
                </a:solidFill>
                <a:latin typeface="Open Sans"/>
                <a:ea typeface="Open Sans"/>
                <a:cs typeface="Open Sans"/>
                <a:sym typeface="Open Sans"/>
              </a:rPr>
              <a:t>deze profielen net meer toegang kan geven tot de arbeidsmarkt </a:t>
            </a:r>
            <a:endParaRPr sz="2500" b="0" i="0" u="none" strike="noStrike" cap="none">
              <a:solidFill>
                <a:srgbClr val="000000"/>
              </a:solidFill>
              <a:latin typeface="Arial"/>
              <a:ea typeface="Arial"/>
              <a:cs typeface="Arial"/>
              <a:sym typeface="Arial"/>
            </a:endParaRPr>
          </a:p>
        </p:txBody>
      </p:sp>
      <p:pic>
        <p:nvPicPr>
          <p:cNvPr id="127" name="Google Shape;127;p4"/>
          <p:cNvPicPr preferRelativeResize="0"/>
          <p:nvPr/>
        </p:nvPicPr>
        <p:blipFill rotWithShape="1">
          <a:blip r:embed="rId5">
            <a:alphaModFix/>
          </a:blip>
          <a:srcRect/>
          <a:stretch/>
        </p:blipFill>
        <p:spPr>
          <a:xfrm>
            <a:off x="4557650" y="2190600"/>
            <a:ext cx="3944699" cy="558116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p5"/>
          <p:cNvSpPr txBox="1">
            <a:spLocks noGrp="1"/>
          </p:cNvSpPr>
          <p:nvPr>
            <p:ph type="title"/>
          </p:nvPr>
        </p:nvSpPr>
        <p:spPr>
          <a:xfrm>
            <a:off x="749375" y="4603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chemeClr val="lt1"/>
                </a:solidFill>
                <a:latin typeface="Playfair Display ExtraBold"/>
                <a:ea typeface="Playfair Display ExtraBold"/>
                <a:cs typeface="Playfair Display ExtraBold"/>
                <a:sym typeface="Playfair Display ExtraBold"/>
              </a:rPr>
              <a:t>Uitdaging</a:t>
            </a:r>
            <a:endParaRPr>
              <a:solidFill>
                <a:schemeClr val="lt1"/>
              </a:solidFill>
              <a:latin typeface="Playfair Display ExtraBold"/>
              <a:ea typeface="Playfair Display ExtraBold"/>
              <a:cs typeface="Playfair Display ExtraBold"/>
              <a:sym typeface="Playfair Display ExtraBold"/>
            </a:endParaRPr>
          </a:p>
        </p:txBody>
      </p:sp>
      <p:sp>
        <p:nvSpPr>
          <p:cNvPr id="134" name="Google Shape;134;p5"/>
          <p:cNvSpPr txBox="1">
            <a:spLocks noGrp="1"/>
          </p:cNvSpPr>
          <p:nvPr>
            <p:ph type="body" idx="1"/>
          </p:nvPr>
        </p:nvSpPr>
        <p:spPr>
          <a:xfrm>
            <a:off x="1053125" y="2137975"/>
            <a:ext cx="10307100" cy="3585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2200" b="1">
                <a:solidFill>
                  <a:srgbClr val="3C3689"/>
                </a:solidFill>
                <a:latin typeface="Open Sans"/>
                <a:ea typeface="Open Sans"/>
                <a:cs typeface="Open Sans"/>
                <a:sym typeface="Open Sans"/>
              </a:rPr>
              <a:t>Telewerk organiseren zodat het voor iedereen </a:t>
            </a:r>
            <a:br>
              <a:rPr lang="en-US" sz="2200" b="1">
                <a:solidFill>
                  <a:srgbClr val="3C3689"/>
                </a:solidFill>
                <a:latin typeface="Open Sans"/>
                <a:ea typeface="Open Sans"/>
                <a:cs typeface="Open Sans"/>
                <a:sym typeface="Open Sans"/>
              </a:rPr>
            </a:br>
            <a:r>
              <a:rPr lang="en-US" sz="2200" b="1">
                <a:solidFill>
                  <a:srgbClr val="3C3689"/>
                </a:solidFill>
                <a:latin typeface="Open Sans"/>
                <a:ea typeface="Open Sans"/>
                <a:cs typeface="Open Sans"/>
                <a:sym typeface="Open Sans"/>
              </a:rPr>
              <a:t>toegankelijk en aangenaam is </a:t>
            </a:r>
            <a:endParaRPr sz="2200" b="1">
              <a:solidFill>
                <a:srgbClr val="3C3689"/>
              </a:solidFill>
              <a:latin typeface="Open Sans"/>
              <a:ea typeface="Open Sans"/>
              <a:cs typeface="Open Sans"/>
              <a:sym typeface="Open Sans"/>
            </a:endParaRPr>
          </a:p>
          <a:p>
            <a:pPr marL="0" lvl="0" indent="0" algn="l" rtl="0">
              <a:lnSpc>
                <a:spcPct val="90000"/>
              </a:lnSpc>
              <a:spcBef>
                <a:spcPts val="1000"/>
              </a:spcBef>
              <a:spcAft>
                <a:spcPts val="0"/>
              </a:spcAft>
              <a:buSzPts val="1800"/>
              <a:buNone/>
            </a:pPr>
            <a:r>
              <a:rPr lang="en-US" sz="2200" b="1">
                <a:solidFill>
                  <a:srgbClr val="00A6CD"/>
                </a:solidFill>
                <a:latin typeface="Open Sans"/>
                <a:ea typeface="Open Sans"/>
                <a:cs typeface="Open Sans"/>
                <a:sym typeface="Open Sans"/>
              </a:rPr>
              <a:t>Hoe?</a:t>
            </a:r>
            <a:endParaRPr sz="2200" b="1">
              <a:solidFill>
                <a:srgbClr val="00A6CD"/>
              </a:solidFill>
              <a:latin typeface="Open Sans"/>
              <a:ea typeface="Open Sans"/>
              <a:cs typeface="Open Sans"/>
              <a:sym typeface="Open Sans"/>
            </a:endParaRPr>
          </a:p>
          <a:p>
            <a:pPr marL="228600" lvl="0" indent="-203834" algn="l" rtl="0">
              <a:lnSpc>
                <a:spcPct val="90000"/>
              </a:lnSpc>
              <a:spcBef>
                <a:spcPts val="10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Vertrekken vanuit de diversiteit in het team en de barrières die elke medewerker ervaart </a:t>
            </a:r>
            <a:endParaRPr sz="2200">
              <a:solidFill>
                <a:srgbClr val="3C3689"/>
              </a:solidFill>
              <a:latin typeface="Open Sans"/>
              <a:ea typeface="Open Sans"/>
              <a:cs typeface="Open Sans"/>
              <a:sym typeface="Open Sans"/>
            </a:endParaRPr>
          </a:p>
          <a:p>
            <a:pPr marL="228600" lvl="0" indent="-203834" algn="l" rtl="0">
              <a:lnSpc>
                <a:spcPct val="90000"/>
              </a:lnSpc>
              <a:spcBef>
                <a:spcPts val="10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Met die input afspraken formuleren die zijn aangepast aan de context </a:t>
            </a:r>
            <a:endParaRPr sz="2200">
              <a:solidFill>
                <a:srgbClr val="3C3689"/>
              </a:solidFill>
              <a:latin typeface="Open Sans"/>
              <a:ea typeface="Open Sans"/>
              <a:cs typeface="Open Sans"/>
              <a:sym typeface="Open Sans"/>
            </a:endParaRPr>
          </a:p>
          <a:p>
            <a:pPr marL="228600" lvl="0" indent="-203834" algn="l" rtl="0">
              <a:lnSpc>
                <a:spcPct val="90000"/>
              </a:lnSpc>
              <a:spcBef>
                <a:spcPts val="10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Een telewerkbeleid waarin elke medewerker zich kan vinden</a:t>
            </a:r>
            <a:endParaRPr sz="2200" b="1">
              <a:solidFill>
                <a:srgbClr val="00A6CD"/>
              </a:solidFill>
              <a:latin typeface="Open Sans"/>
              <a:ea typeface="Open Sans"/>
              <a:cs typeface="Open Sans"/>
              <a:sym typeface="Open Sans"/>
            </a:endParaRPr>
          </a:p>
        </p:txBody>
      </p:sp>
      <p:sp>
        <p:nvSpPr>
          <p:cNvPr id="135" name="Google Shape;135;p5"/>
          <p:cNvSpPr/>
          <p:nvPr/>
        </p:nvSpPr>
        <p:spPr>
          <a:xfrm>
            <a:off x="3125775" y="5500950"/>
            <a:ext cx="5476800" cy="2011800"/>
          </a:xfrm>
          <a:prstGeom prst="roundRect">
            <a:avLst>
              <a:gd name="adj" fmla="val 10671"/>
            </a:avLst>
          </a:prstGeom>
          <a:solidFill>
            <a:srgbClr val="F1A1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5"/>
          <p:cNvSpPr txBox="1"/>
          <p:nvPr/>
        </p:nvSpPr>
        <p:spPr>
          <a:xfrm>
            <a:off x="3231350" y="5870825"/>
            <a:ext cx="5044800" cy="5310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1000"/>
              </a:spcBef>
              <a:spcAft>
                <a:spcPts val="0"/>
              </a:spcAft>
              <a:buClr>
                <a:srgbClr val="000000"/>
              </a:buClr>
              <a:buSzPts val="2500"/>
              <a:buFont typeface="Arial"/>
              <a:buNone/>
            </a:pPr>
            <a:r>
              <a:rPr lang="en-US" sz="2500" b="1" i="0" u="none" strike="noStrike" cap="none">
                <a:solidFill>
                  <a:schemeClr val="lt1"/>
                </a:solidFill>
                <a:latin typeface="Open Sans"/>
                <a:ea typeface="Open Sans"/>
                <a:cs typeface="Open Sans"/>
                <a:sym typeface="Open Sans"/>
              </a:rPr>
              <a:t>Workshop = eerste aanzet</a:t>
            </a:r>
            <a:endParaRPr sz="2500" b="1" i="0" u="none" strike="noStrike" cap="none">
              <a:solidFill>
                <a:schemeClr val="lt1"/>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749375" y="4603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chemeClr val="lt1"/>
                </a:solidFill>
                <a:latin typeface="Playfair Display ExtraBold"/>
                <a:ea typeface="Playfair Display ExtraBold"/>
                <a:cs typeface="Playfair Display ExtraBold"/>
                <a:sym typeface="Playfair Display ExtraBold"/>
              </a:rPr>
              <a:t>Safe space</a:t>
            </a:r>
            <a:endParaRPr>
              <a:solidFill>
                <a:schemeClr val="lt1"/>
              </a:solidFill>
              <a:latin typeface="Playfair Display ExtraBold"/>
              <a:ea typeface="Playfair Display ExtraBold"/>
              <a:cs typeface="Playfair Display ExtraBold"/>
              <a:sym typeface="Playfair Display ExtraBold"/>
            </a:endParaRPr>
          </a:p>
        </p:txBody>
      </p:sp>
      <p:sp>
        <p:nvSpPr>
          <p:cNvPr id="143" name="Google Shape;143;p6"/>
          <p:cNvSpPr txBox="1">
            <a:spLocks noGrp="1"/>
          </p:cNvSpPr>
          <p:nvPr>
            <p:ph type="body" idx="1"/>
          </p:nvPr>
        </p:nvSpPr>
        <p:spPr>
          <a:xfrm>
            <a:off x="1053125" y="2245825"/>
            <a:ext cx="10307100" cy="367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200" b="1">
                <a:solidFill>
                  <a:srgbClr val="00A6CD"/>
                </a:solidFill>
                <a:latin typeface="Open Sans"/>
                <a:ea typeface="Open Sans"/>
                <a:cs typeface="Open Sans"/>
                <a:sym typeface="Open Sans"/>
              </a:rPr>
              <a:t>Afspraken:</a:t>
            </a:r>
            <a:endParaRPr sz="2200">
              <a:solidFill>
                <a:srgbClr val="3C3689"/>
              </a:solidFill>
              <a:latin typeface="Open Sans"/>
              <a:ea typeface="Open Sans"/>
              <a:cs typeface="Open Sans"/>
              <a:sym typeface="Open Sans"/>
            </a:endParaRPr>
          </a:p>
          <a:p>
            <a:pPr marL="228600" lvl="0" indent="-228600" algn="l" rtl="0">
              <a:lnSpc>
                <a:spcPct val="90000"/>
              </a:lnSpc>
              <a:spcBef>
                <a:spcPts val="10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Alles wat gezegd wordt, blijft in deze ruimte</a:t>
            </a:r>
            <a:endParaRPr sz="2200">
              <a:solidFill>
                <a:srgbClr val="3C3689"/>
              </a:solidFill>
              <a:latin typeface="Open Sans"/>
              <a:ea typeface="Open Sans"/>
              <a:cs typeface="Open Sans"/>
              <a:sym typeface="Open Sans"/>
            </a:endParaRPr>
          </a:p>
          <a:p>
            <a:pPr marL="228600" lvl="0" indent="-228600" algn="l" rtl="0">
              <a:lnSpc>
                <a:spcPct val="90000"/>
              </a:lnSpc>
              <a:spcBef>
                <a:spcPts val="10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Niet oordelen over wat een ander zegt</a:t>
            </a:r>
            <a:endParaRPr sz="2200">
              <a:solidFill>
                <a:srgbClr val="3C3689"/>
              </a:solidFill>
              <a:latin typeface="Open Sans"/>
              <a:ea typeface="Open Sans"/>
              <a:cs typeface="Open Sans"/>
              <a:sym typeface="Open Sans"/>
            </a:endParaRPr>
          </a:p>
          <a:p>
            <a:pPr marL="228600" lvl="0" indent="-228600" algn="l" rtl="0">
              <a:lnSpc>
                <a:spcPct val="90000"/>
              </a:lnSpc>
              <a:spcBef>
                <a:spcPts val="10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Actief luisteren naar elkaar en elkaar laten uitspreken </a:t>
            </a:r>
            <a:endParaRPr sz="2200">
              <a:solidFill>
                <a:srgbClr val="3C3689"/>
              </a:solidFill>
              <a:latin typeface="Open Sans"/>
              <a:ea typeface="Open Sans"/>
              <a:cs typeface="Open Sans"/>
              <a:sym typeface="Open Sans"/>
            </a:endParaRPr>
          </a:p>
          <a:p>
            <a:pPr marL="228600" lvl="0" indent="-228600" algn="l" rtl="0">
              <a:lnSpc>
                <a:spcPct val="90000"/>
              </a:lnSpc>
              <a:spcBef>
                <a:spcPts val="1000"/>
              </a:spcBef>
              <a:spcAft>
                <a:spcPts val="0"/>
              </a:spcAft>
              <a:buClr>
                <a:srgbClr val="3C3689"/>
              </a:buClr>
              <a:buSzPts val="2200"/>
              <a:buFont typeface="Open Sans"/>
              <a:buChar char="•"/>
            </a:pPr>
            <a:r>
              <a:rPr lang="en-US" sz="2200">
                <a:solidFill>
                  <a:srgbClr val="3C3689"/>
                </a:solidFill>
                <a:latin typeface="Open Sans"/>
                <a:ea typeface="Open Sans"/>
                <a:cs typeface="Open Sans"/>
                <a:sym typeface="Open Sans"/>
              </a:rPr>
              <a:t>Aangeven wanneer iets niet comfortabel voelt </a:t>
            </a:r>
            <a:endParaRPr sz="2200">
              <a:solidFill>
                <a:srgbClr val="3C3689"/>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pic>
        <p:nvPicPr>
          <p:cNvPr id="149" name="Google Shape;149;p8"/>
          <p:cNvPicPr preferRelativeResize="0"/>
          <p:nvPr/>
        </p:nvPicPr>
        <p:blipFill rotWithShape="1">
          <a:blip r:embed="rId4">
            <a:alphaModFix/>
          </a:blip>
          <a:srcRect/>
          <a:stretch/>
        </p:blipFill>
        <p:spPr>
          <a:xfrm>
            <a:off x="8996750" y="301775"/>
            <a:ext cx="2152651" cy="2203223"/>
          </a:xfrm>
          <a:prstGeom prst="rect">
            <a:avLst/>
          </a:prstGeom>
          <a:noFill/>
          <a:ln>
            <a:noFill/>
          </a:ln>
        </p:spPr>
      </p:pic>
      <p:sp>
        <p:nvSpPr>
          <p:cNvPr id="150" name="Google Shape;150;p8"/>
          <p:cNvSpPr txBox="1">
            <a:spLocks noGrp="1"/>
          </p:cNvSpPr>
          <p:nvPr>
            <p:ph type="title"/>
          </p:nvPr>
        </p:nvSpPr>
        <p:spPr>
          <a:xfrm>
            <a:off x="1244225" y="8980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rgbClr val="3C3689"/>
                </a:solidFill>
                <a:latin typeface="Playfair Display ExtraBold"/>
                <a:ea typeface="Playfair Display ExtraBold"/>
                <a:cs typeface="Playfair Display ExtraBold"/>
                <a:sym typeface="Playfair Display ExtraBold"/>
              </a:rPr>
              <a:t>Puzzel je team </a:t>
            </a:r>
            <a:endParaRPr>
              <a:solidFill>
                <a:srgbClr val="3C3689"/>
              </a:solidFill>
              <a:latin typeface="Playfair Display ExtraBold"/>
              <a:ea typeface="Playfair Display ExtraBold"/>
              <a:cs typeface="Playfair Display ExtraBold"/>
              <a:sym typeface="Playfair Display ExtraBold"/>
            </a:endParaRPr>
          </a:p>
        </p:txBody>
      </p:sp>
      <p:sp>
        <p:nvSpPr>
          <p:cNvPr id="151" name="Google Shape;151;p8"/>
          <p:cNvSpPr txBox="1">
            <a:spLocks noGrp="1"/>
          </p:cNvSpPr>
          <p:nvPr>
            <p:ph type="body" idx="1"/>
          </p:nvPr>
        </p:nvSpPr>
        <p:spPr>
          <a:xfrm>
            <a:off x="1332275" y="2956375"/>
            <a:ext cx="9951900" cy="2911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1000"/>
              </a:spcBef>
              <a:spcAft>
                <a:spcPts val="0"/>
              </a:spcAft>
              <a:buClr>
                <a:schemeClr val="dk1"/>
              </a:buClr>
              <a:buSzPts val="2800"/>
              <a:buNone/>
            </a:pPr>
            <a:r>
              <a:rPr lang="en-US" sz="1700" b="1">
                <a:solidFill>
                  <a:srgbClr val="00A6CD"/>
                </a:solidFill>
                <a:latin typeface="Open Sans"/>
                <a:ea typeface="Open Sans"/>
                <a:cs typeface="Open Sans"/>
                <a:sym typeface="Open Sans"/>
              </a:rPr>
              <a:t>Benodigdheden:</a:t>
            </a:r>
            <a:endParaRPr sz="1700" b="1">
              <a:solidFill>
                <a:srgbClr val="00A6CD"/>
              </a:solidFill>
              <a:latin typeface="Open Sans"/>
              <a:ea typeface="Open Sans"/>
              <a:cs typeface="Open Sans"/>
              <a:sym typeface="Open Sans"/>
            </a:endParaRPr>
          </a:p>
          <a:p>
            <a:pPr marL="228600" lvl="0" indent="-158750" algn="l" rtl="0">
              <a:lnSpc>
                <a:spcPct val="80000"/>
              </a:lnSpc>
              <a:spcBef>
                <a:spcPts val="1000"/>
              </a:spcBef>
              <a:spcAft>
                <a:spcPts val="0"/>
              </a:spcAft>
              <a:buClr>
                <a:schemeClr val="dk1"/>
              </a:buClr>
              <a:buSzPts val="1700"/>
              <a:buFont typeface="Open Sans"/>
              <a:buChar char="•"/>
            </a:pPr>
            <a:r>
              <a:rPr lang="en-US" sz="1700">
                <a:latin typeface="Open Sans"/>
                <a:ea typeface="Open Sans"/>
                <a:cs typeface="Open Sans"/>
                <a:sym typeface="Open Sans"/>
              </a:rPr>
              <a:t>A4-template ‘puzzel je team’</a:t>
            </a:r>
            <a:endParaRPr sz="1700">
              <a:latin typeface="Open Sans"/>
              <a:ea typeface="Open Sans"/>
              <a:cs typeface="Open Sans"/>
              <a:sym typeface="Open Sans"/>
            </a:endParaRPr>
          </a:p>
          <a:p>
            <a:pPr marL="228600" lvl="0" indent="-158750" algn="l" rtl="0">
              <a:lnSpc>
                <a:spcPct val="80000"/>
              </a:lnSpc>
              <a:spcBef>
                <a:spcPts val="1000"/>
              </a:spcBef>
              <a:spcAft>
                <a:spcPts val="0"/>
              </a:spcAft>
              <a:buClr>
                <a:schemeClr val="dk1"/>
              </a:buClr>
              <a:buSzPts val="1700"/>
              <a:buFont typeface="Open Sans"/>
              <a:buChar char="•"/>
            </a:pPr>
            <a:r>
              <a:rPr lang="en-US" sz="1700">
                <a:latin typeface="Open Sans"/>
                <a:ea typeface="Open Sans"/>
                <a:cs typeface="Open Sans"/>
                <a:sym typeface="Open Sans"/>
              </a:rPr>
              <a:t>A3-template ‘puzzel je team’</a:t>
            </a:r>
            <a:endParaRPr sz="1700">
              <a:latin typeface="Open Sans"/>
              <a:ea typeface="Open Sans"/>
              <a:cs typeface="Open Sans"/>
              <a:sym typeface="Open Sans"/>
            </a:endParaRPr>
          </a:p>
          <a:p>
            <a:pPr marL="0" lvl="0" indent="0" algn="l" rtl="0">
              <a:lnSpc>
                <a:spcPct val="80000"/>
              </a:lnSpc>
              <a:spcBef>
                <a:spcPts val="1000"/>
              </a:spcBef>
              <a:spcAft>
                <a:spcPts val="0"/>
              </a:spcAft>
              <a:buClr>
                <a:schemeClr val="dk1"/>
              </a:buClr>
              <a:buSzPts val="2800"/>
              <a:buNone/>
            </a:pPr>
            <a:r>
              <a:rPr lang="en-US" sz="1700" b="1">
                <a:solidFill>
                  <a:srgbClr val="00A6CD"/>
                </a:solidFill>
                <a:latin typeface="Open Sans"/>
                <a:ea typeface="Open Sans"/>
                <a:cs typeface="Open Sans"/>
                <a:sym typeface="Open Sans"/>
              </a:rPr>
              <a:t>Stappenplan:</a:t>
            </a:r>
            <a:endParaRPr sz="1700" b="1">
              <a:solidFill>
                <a:srgbClr val="00A6CD"/>
              </a:solidFill>
              <a:latin typeface="Open Sans"/>
              <a:ea typeface="Open Sans"/>
              <a:cs typeface="Open Sans"/>
              <a:sym typeface="Open Sans"/>
            </a:endParaRPr>
          </a:p>
          <a:p>
            <a:pPr marL="228600" lvl="0" indent="-158750" algn="l" rtl="0">
              <a:lnSpc>
                <a:spcPct val="80000"/>
              </a:lnSpc>
              <a:spcBef>
                <a:spcPts val="1000"/>
              </a:spcBef>
              <a:spcAft>
                <a:spcPts val="0"/>
              </a:spcAft>
              <a:buClr>
                <a:schemeClr val="dk1"/>
              </a:buClr>
              <a:buSzPts val="1700"/>
              <a:buFont typeface="Open Sans"/>
              <a:buChar char="•"/>
            </a:pPr>
            <a:r>
              <a:rPr lang="en-US" sz="1700">
                <a:latin typeface="Open Sans"/>
                <a:ea typeface="Open Sans"/>
                <a:cs typeface="Open Sans"/>
                <a:sym typeface="Open Sans"/>
              </a:rPr>
              <a:t>Maak de oefening individueel op de A4-template </a:t>
            </a:r>
            <a:endParaRPr sz="1700">
              <a:latin typeface="Open Sans"/>
              <a:ea typeface="Open Sans"/>
              <a:cs typeface="Open Sans"/>
              <a:sym typeface="Open Sans"/>
            </a:endParaRPr>
          </a:p>
          <a:p>
            <a:pPr marL="228600" lvl="0" indent="-158750" algn="l" rtl="0">
              <a:lnSpc>
                <a:spcPct val="80000"/>
              </a:lnSpc>
              <a:spcBef>
                <a:spcPts val="1000"/>
              </a:spcBef>
              <a:spcAft>
                <a:spcPts val="0"/>
              </a:spcAft>
              <a:buClr>
                <a:schemeClr val="dk1"/>
              </a:buClr>
              <a:buSzPts val="1700"/>
              <a:buFont typeface="Open Sans"/>
              <a:buChar char="•"/>
            </a:pPr>
            <a:r>
              <a:rPr lang="en-US" sz="1700">
                <a:latin typeface="Open Sans"/>
                <a:ea typeface="Open Sans"/>
                <a:cs typeface="Open Sans"/>
                <a:sym typeface="Open Sans"/>
              </a:rPr>
              <a:t>Neem daarna je keuzes over op de A3-template </a:t>
            </a:r>
            <a:endParaRPr sz="1700">
              <a:latin typeface="Open Sans"/>
              <a:ea typeface="Open Sans"/>
              <a:cs typeface="Open Sans"/>
              <a:sym typeface="Open Sans"/>
            </a:endParaRPr>
          </a:p>
        </p:txBody>
      </p:sp>
      <p:sp>
        <p:nvSpPr>
          <p:cNvPr id="152" name="Google Shape;152;p8"/>
          <p:cNvSpPr txBox="1">
            <a:spLocks noGrp="1"/>
          </p:cNvSpPr>
          <p:nvPr>
            <p:ph type="title"/>
          </p:nvPr>
        </p:nvSpPr>
        <p:spPr>
          <a:xfrm>
            <a:off x="8996125" y="1023600"/>
            <a:ext cx="2111700" cy="814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2000" b="1">
                <a:solidFill>
                  <a:srgbClr val="3C3689"/>
                </a:solidFill>
                <a:latin typeface="Montserrat"/>
                <a:ea typeface="Montserrat"/>
                <a:cs typeface="Montserrat"/>
                <a:sym typeface="Montserrat"/>
              </a:rPr>
              <a:t>Oefening 1</a:t>
            </a:r>
            <a:endParaRPr sz="2000" b="1">
              <a:solidFill>
                <a:srgbClr val="3C3689"/>
              </a:solidFill>
              <a:latin typeface="Montserrat"/>
              <a:ea typeface="Montserrat"/>
              <a:cs typeface="Montserrat"/>
              <a:sym typeface="Montserrat"/>
            </a:endParaRPr>
          </a:p>
        </p:txBody>
      </p:sp>
      <p:sp>
        <p:nvSpPr>
          <p:cNvPr id="153" name="Google Shape;153;p8"/>
          <p:cNvSpPr/>
          <p:nvPr/>
        </p:nvSpPr>
        <p:spPr>
          <a:xfrm>
            <a:off x="1332275" y="2059875"/>
            <a:ext cx="6980100" cy="564600"/>
          </a:xfrm>
          <a:prstGeom prst="rect">
            <a:avLst/>
          </a:prstGeom>
          <a:solidFill>
            <a:srgbClr val="E6D9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8"/>
          <p:cNvSpPr txBox="1">
            <a:spLocks noGrp="1"/>
          </p:cNvSpPr>
          <p:nvPr>
            <p:ph type="body" idx="1"/>
          </p:nvPr>
        </p:nvSpPr>
        <p:spPr>
          <a:xfrm>
            <a:off x="1442100" y="2199525"/>
            <a:ext cx="8229300" cy="6363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800"/>
              <a:buNone/>
            </a:pPr>
            <a:r>
              <a:rPr lang="en-US" sz="1800" b="1">
                <a:solidFill>
                  <a:srgbClr val="3C3689"/>
                </a:solidFill>
                <a:latin typeface="Open Sans"/>
                <a:ea typeface="Open Sans"/>
                <a:cs typeface="Open Sans"/>
                <a:sym typeface="Open Sans"/>
              </a:rPr>
              <a:t>Doel: de diversiteit en werking van het team blootleggen</a:t>
            </a:r>
            <a:endParaRPr sz="1800" b="1">
              <a:solidFill>
                <a:srgbClr val="3C3689"/>
              </a:solidFill>
              <a:latin typeface="Open Sans"/>
              <a:ea typeface="Open Sans"/>
              <a:cs typeface="Open Sans"/>
              <a:sym typeface="Open Sans"/>
            </a:endParaRPr>
          </a:p>
        </p:txBody>
      </p:sp>
      <p:pic>
        <p:nvPicPr>
          <p:cNvPr id="155" name="Google Shape;155;p8"/>
          <p:cNvPicPr preferRelativeResize="0"/>
          <p:nvPr/>
        </p:nvPicPr>
        <p:blipFill rotWithShape="1">
          <a:blip r:embed="rId5">
            <a:alphaModFix/>
          </a:blip>
          <a:srcRect/>
          <a:stretch/>
        </p:blipFill>
        <p:spPr>
          <a:xfrm>
            <a:off x="6768669" y="2059875"/>
            <a:ext cx="3657231" cy="51744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chOff x="0" y="0"/>
          <a:chExt cx="0" cy="0"/>
        </a:xfrm>
      </p:grpSpPr>
      <p:pic>
        <p:nvPicPr>
          <p:cNvPr id="161" name="Google Shape;161;p9"/>
          <p:cNvPicPr preferRelativeResize="0"/>
          <p:nvPr/>
        </p:nvPicPr>
        <p:blipFill rotWithShape="1">
          <a:blip r:embed="rId4">
            <a:alphaModFix/>
          </a:blip>
          <a:srcRect/>
          <a:stretch/>
        </p:blipFill>
        <p:spPr>
          <a:xfrm>
            <a:off x="8996750" y="301775"/>
            <a:ext cx="2152651" cy="2203223"/>
          </a:xfrm>
          <a:prstGeom prst="rect">
            <a:avLst/>
          </a:prstGeom>
          <a:noFill/>
          <a:ln>
            <a:noFill/>
          </a:ln>
        </p:spPr>
      </p:pic>
      <p:sp>
        <p:nvSpPr>
          <p:cNvPr id="162" name="Google Shape;162;p9"/>
          <p:cNvSpPr txBox="1">
            <a:spLocks noGrp="1"/>
          </p:cNvSpPr>
          <p:nvPr>
            <p:ph type="title"/>
          </p:nvPr>
        </p:nvSpPr>
        <p:spPr>
          <a:xfrm>
            <a:off x="1244225" y="8980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rgbClr val="3C3689"/>
                </a:solidFill>
                <a:latin typeface="Playfair Display ExtraBold"/>
                <a:ea typeface="Playfair Display ExtraBold"/>
                <a:cs typeface="Playfair Display ExtraBold"/>
                <a:sym typeface="Playfair Display ExtraBold"/>
              </a:rPr>
              <a:t>Jouw ervaring met telewerk</a:t>
            </a:r>
            <a:endParaRPr>
              <a:solidFill>
                <a:srgbClr val="3C3689"/>
              </a:solidFill>
              <a:latin typeface="Playfair Display ExtraBold"/>
              <a:ea typeface="Playfair Display ExtraBold"/>
              <a:cs typeface="Playfair Display ExtraBold"/>
              <a:sym typeface="Playfair Display ExtraBold"/>
            </a:endParaRPr>
          </a:p>
        </p:txBody>
      </p:sp>
      <p:sp>
        <p:nvSpPr>
          <p:cNvPr id="163" name="Google Shape;163;p9"/>
          <p:cNvSpPr txBox="1">
            <a:spLocks noGrp="1"/>
          </p:cNvSpPr>
          <p:nvPr>
            <p:ph type="body" idx="1"/>
          </p:nvPr>
        </p:nvSpPr>
        <p:spPr>
          <a:xfrm>
            <a:off x="3717900" y="3114975"/>
            <a:ext cx="7566300" cy="40200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1000"/>
              </a:spcBef>
              <a:spcAft>
                <a:spcPts val="0"/>
              </a:spcAft>
              <a:buSzPts val="1800"/>
              <a:buNone/>
            </a:pPr>
            <a:r>
              <a:rPr lang="en-US" sz="1700" b="1">
                <a:solidFill>
                  <a:srgbClr val="00A6CD"/>
                </a:solidFill>
                <a:latin typeface="Open Sans"/>
                <a:ea typeface="Open Sans"/>
                <a:cs typeface="Open Sans"/>
                <a:sym typeface="Open Sans"/>
              </a:rPr>
              <a:t>Benodigdheden:</a:t>
            </a:r>
            <a:endParaRPr sz="1700">
              <a:latin typeface="Open Sans"/>
              <a:ea typeface="Open Sans"/>
              <a:cs typeface="Open Sans"/>
              <a:sym typeface="Open Sans"/>
            </a:endParaRPr>
          </a:p>
          <a:p>
            <a:pPr marL="228600" lvl="0" indent="-185420" algn="l" rtl="0">
              <a:lnSpc>
                <a:spcPct val="90000"/>
              </a:lnSpc>
              <a:spcBef>
                <a:spcPts val="1000"/>
              </a:spcBef>
              <a:spcAft>
                <a:spcPts val="0"/>
              </a:spcAft>
              <a:buSzPts val="1700"/>
              <a:buFont typeface="Open Sans"/>
              <a:buChar char="•"/>
            </a:pPr>
            <a:r>
              <a:rPr lang="en-US" sz="1700">
                <a:latin typeface="Open Sans"/>
                <a:ea typeface="Open Sans"/>
                <a:cs typeface="Open Sans"/>
                <a:sym typeface="Open Sans"/>
              </a:rPr>
              <a:t>Post-its: groene, roze en gele </a:t>
            </a:r>
            <a:endParaRPr sz="1700">
              <a:latin typeface="Open Sans"/>
              <a:ea typeface="Open Sans"/>
              <a:cs typeface="Open Sans"/>
              <a:sym typeface="Open Sans"/>
            </a:endParaRPr>
          </a:p>
          <a:p>
            <a:pPr marL="0" lvl="0" indent="0" algn="l" rtl="0">
              <a:lnSpc>
                <a:spcPct val="80000"/>
              </a:lnSpc>
              <a:spcBef>
                <a:spcPts val="1000"/>
              </a:spcBef>
              <a:spcAft>
                <a:spcPts val="0"/>
              </a:spcAft>
              <a:buSzPts val="1800"/>
              <a:buNone/>
            </a:pPr>
            <a:r>
              <a:rPr lang="en-US" sz="1700" b="1">
                <a:solidFill>
                  <a:srgbClr val="00A6CD"/>
                </a:solidFill>
                <a:latin typeface="Open Sans"/>
                <a:ea typeface="Open Sans"/>
                <a:cs typeface="Open Sans"/>
                <a:sym typeface="Open Sans"/>
              </a:rPr>
              <a:t>Stappenplan:</a:t>
            </a:r>
            <a:endParaRPr sz="1700">
              <a:latin typeface="Open Sans"/>
              <a:ea typeface="Open Sans"/>
              <a:cs typeface="Open Sans"/>
              <a:sym typeface="Open Sans"/>
            </a:endParaRPr>
          </a:p>
          <a:p>
            <a:pPr marL="228600" lvl="0" indent="-185420" algn="l" rtl="0">
              <a:lnSpc>
                <a:spcPct val="90000"/>
              </a:lnSpc>
              <a:spcBef>
                <a:spcPts val="1000"/>
              </a:spcBef>
              <a:spcAft>
                <a:spcPts val="0"/>
              </a:spcAft>
              <a:buSzPts val="1700"/>
              <a:buFont typeface="Open Sans"/>
              <a:buChar char="•"/>
            </a:pPr>
            <a:r>
              <a:rPr lang="en-US" sz="1700">
                <a:latin typeface="Open Sans"/>
                <a:ea typeface="Open Sans"/>
                <a:cs typeface="Open Sans"/>
                <a:sym typeface="Open Sans"/>
              </a:rPr>
              <a:t>Schrijf individueel een antwoord neer op volgende vragen:</a:t>
            </a:r>
            <a:endParaRPr sz="1700">
              <a:latin typeface="Open Sans"/>
              <a:ea typeface="Open Sans"/>
              <a:cs typeface="Open Sans"/>
              <a:sym typeface="Open Sans"/>
            </a:endParaRPr>
          </a:p>
          <a:p>
            <a:pPr marL="685800" lvl="1" indent="-207009" algn="l" rtl="0">
              <a:lnSpc>
                <a:spcPct val="90000"/>
              </a:lnSpc>
              <a:spcBef>
                <a:spcPts val="500"/>
              </a:spcBef>
              <a:spcAft>
                <a:spcPts val="0"/>
              </a:spcAft>
              <a:buSzPts val="1700"/>
              <a:buFont typeface="Open Sans"/>
              <a:buChar char="➞"/>
            </a:pPr>
            <a:r>
              <a:rPr lang="en-US" sz="1700">
                <a:latin typeface="Open Sans"/>
                <a:ea typeface="Open Sans"/>
                <a:cs typeface="Open Sans"/>
                <a:sym typeface="Open Sans"/>
              </a:rPr>
              <a:t>Groen: wat zijn de voordelen van telewerk?</a:t>
            </a:r>
            <a:endParaRPr sz="1700">
              <a:latin typeface="Open Sans"/>
              <a:ea typeface="Open Sans"/>
              <a:cs typeface="Open Sans"/>
              <a:sym typeface="Open Sans"/>
            </a:endParaRPr>
          </a:p>
          <a:p>
            <a:pPr marL="685800" lvl="1" indent="-207009" algn="l" rtl="0">
              <a:lnSpc>
                <a:spcPct val="90000"/>
              </a:lnSpc>
              <a:spcBef>
                <a:spcPts val="500"/>
              </a:spcBef>
              <a:spcAft>
                <a:spcPts val="0"/>
              </a:spcAft>
              <a:buSzPts val="1700"/>
              <a:buFont typeface="Open Sans"/>
              <a:buChar char="➞"/>
            </a:pPr>
            <a:r>
              <a:rPr lang="en-US" sz="1700">
                <a:latin typeface="Open Sans"/>
                <a:ea typeface="Open Sans"/>
                <a:cs typeface="Open Sans"/>
                <a:sym typeface="Open Sans"/>
              </a:rPr>
              <a:t>Roze: wat zijn de nadelen van telewerk?</a:t>
            </a:r>
            <a:endParaRPr sz="1700">
              <a:latin typeface="Open Sans"/>
              <a:ea typeface="Open Sans"/>
              <a:cs typeface="Open Sans"/>
              <a:sym typeface="Open Sans"/>
            </a:endParaRPr>
          </a:p>
          <a:p>
            <a:pPr marL="685800" lvl="1" indent="-207009" algn="l" rtl="0">
              <a:lnSpc>
                <a:spcPct val="90000"/>
              </a:lnSpc>
              <a:spcBef>
                <a:spcPts val="500"/>
              </a:spcBef>
              <a:spcAft>
                <a:spcPts val="0"/>
              </a:spcAft>
              <a:buSzPts val="1700"/>
              <a:buFont typeface="Open Sans"/>
              <a:buChar char="➞"/>
            </a:pPr>
            <a:r>
              <a:rPr lang="en-US" sz="1700">
                <a:latin typeface="Open Sans"/>
                <a:ea typeface="Open Sans"/>
                <a:cs typeface="Open Sans"/>
                <a:sym typeface="Open Sans"/>
              </a:rPr>
              <a:t>Geel: wat zijn de oplossingen? </a:t>
            </a:r>
            <a:endParaRPr sz="1700">
              <a:latin typeface="Open Sans"/>
              <a:ea typeface="Open Sans"/>
              <a:cs typeface="Open Sans"/>
              <a:sym typeface="Open Sans"/>
            </a:endParaRPr>
          </a:p>
          <a:p>
            <a:pPr marL="228600" lvl="0" indent="-185420" algn="l" rtl="0">
              <a:lnSpc>
                <a:spcPct val="90000"/>
              </a:lnSpc>
              <a:spcBef>
                <a:spcPts val="1000"/>
              </a:spcBef>
              <a:spcAft>
                <a:spcPts val="0"/>
              </a:spcAft>
              <a:buSzPts val="1700"/>
              <a:buFont typeface="Open Sans"/>
              <a:buChar char="•"/>
            </a:pPr>
            <a:r>
              <a:rPr lang="en-US" sz="1700">
                <a:latin typeface="Open Sans"/>
                <a:ea typeface="Open Sans"/>
                <a:cs typeface="Open Sans"/>
                <a:sym typeface="Open Sans"/>
              </a:rPr>
              <a:t>Wissel uit in kleine groepjes </a:t>
            </a:r>
            <a:endParaRPr sz="1700" b="1">
              <a:solidFill>
                <a:srgbClr val="00A6CD"/>
              </a:solidFill>
              <a:latin typeface="Open Sans"/>
              <a:ea typeface="Open Sans"/>
              <a:cs typeface="Open Sans"/>
              <a:sym typeface="Open Sans"/>
            </a:endParaRPr>
          </a:p>
        </p:txBody>
      </p:sp>
      <p:sp>
        <p:nvSpPr>
          <p:cNvPr id="164" name="Google Shape;164;p9"/>
          <p:cNvSpPr txBox="1">
            <a:spLocks noGrp="1"/>
          </p:cNvSpPr>
          <p:nvPr>
            <p:ph type="title"/>
          </p:nvPr>
        </p:nvSpPr>
        <p:spPr>
          <a:xfrm>
            <a:off x="8996125" y="1023600"/>
            <a:ext cx="2111700" cy="814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2000" b="1">
                <a:solidFill>
                  <a:srgbClr val="3C3689"/>
                </a:solidFill>
                <a:latin typeface="Montserrat"/>
                <a:ea typeface="Montserrat"/>
                <a:cs typeface="Montserrat"/>
                <a:sym typeface="Montserrat"/>
              </a:rPr>
              <a:t>Oefening 2</a:t>
            </a:r>
            <a:endParaRPr sz="2000" b="1">
              <a:solidFill>
                <a:srgbClr val="3C3689"/>
              </a:solidFill>
              <a:latin typeface="Montserrat"/>
              <a:ea typeface="Montserrat"/>
              <a:cs typeface="Montserrat"/>
              <a:sym typeface="Montserrat"/>
            </a:endParaRPr>
          </a:p>
        </p:txBody>
      </p:sp>
      <p:sp>
        <p:nvSpPr>
          <p:cNvPr id="165" name="Google Shape;165;p9"/>
          <p:cNvSpPr/>
          <p:nvPr/>
        </p:nvSpPr>
        <p:spPr>
          <a:xfrm>
            <a:off x="1332275" y="2059875"/>
            <a:ext cx="6988200" cy="845700"/>
          </a:xfrm>
          <a:prstGeom prst="rect">
            <a:avLst/>
          </a:prstGeom>
          <a:solidFill>
            <a:srgbClr val="E6D9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9"/>
          <p:cNvSpPr txBox="1">
            <a:spLocks noGrp="1"/>
          </p:cNvSpPr>
          <p:nvPr>
            <p:ph type="body" idx="1"/>
          </p:nvPr>
        </p:nvSpPr>
        <p:spPr>
          <a:xfrm>
            <a:off x="1442100" y="2148675"/>
            <a:ext cx="7141500" cy="756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1800" b="1">
                <a:solidFill>
                  <a:srgbClr val="3C3689"/>
                </a:solidFill>
                <a:latin typeface="Open Sans"/>
                <a:ea typeface="Open Sans"/>
                <a:cs typeface="Open Sans"/>
                <a:sym typeface="Open Sans"/>
              </a:rPr>
              <a:t>Doel: de deelnemers delen hun ervaring en wat ze nodig hebben met betrekking tot telewerk</a:t>
            </a:r>
            <a:endParaRPr sz="1800" b="1">
              <a:solidFill>
                <a:srgbClr val="3C3689"/>
              </a:solidFill>
              <a:latin typeface="Open Sans"/>
              <a:ea typeface="Open Sans"/>
              <a:cs typeface="Open Sans"/>
              <a:sym typeface="Open Sans"/>
            </a:endParaRPr>
          </a:p>
        </p:txBody>
      </p:sp>
      <p:pic>
        <p:nvPicPr>
          <p:cNvPr id="167" name="Google Shape;167;p9"/>
          <p:cNvPicPr preferRelativeResize="0"/>
          <p:nvPr/>
        </p:nvPicPr>
        <p:blipFill rotWithShape="1">
          <a:blip r:embed="rId5">
            <a:alphaModFix/>
          </a:blip>
          <a:srcRect/>
          <a:stretch/>
        </p:blipFill>
        <p:spPr>
          <a:xfrm>
            <a:off x="345376" y="3363100"/>
            <a:ext cx="2966825" cy="261189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2200</Words>
  <Application>Microsoft Office PowerPoint</Application>
  <PresentationFormat>Widescreen</PresentationFormat>
  <Paragraphs>248</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Montserrat</vt:lpstr>
      <vt:lpstr>Arial</vt:lpstr>
      <vt:lpstr>Playfair Display ExtraBold</vt:lpstr>
      <vt:lpstr>Calibri</vt:lpstr>
      <vt:lpstr>Open Sans</vt:lpstr>
      <vt:lpstr>Gill Sans</vt:lpstr>
      <vt:lpstr>Office Theme</vt:lpstr>
      <vt:lpstr>Telewerk inclusief organiseren</vt:lpstr>
      <vt:lpstr>Opwarmer</vt:lpstr>
      <vt:lpstr>Doel</vt:lpstr>
      <vt:lpstr>Context</vt:lpstr>
      <vt:lpstr>Context</vt:lpstr>
      <vt:lpstr>Uitdaging</vt:lpstr>
      <vt:lpstr>Safe space</vt:lpstr>
      <vt:lpstr>Puzzel je team </vt:lpstr>
      <vt:lpstr>Jouw ervaring met telewerk</vt:lpstr>
      <vt:lpstr>Pauze</vt:lpstr>
      <vt:lpstr>Afspraken voor het team</vt:lpstr>
      <vt:lpstr>Een nieuwe medewerker</vt:lpstr>
      <vt:lpstr>Algemene handvatten</vt:lpstr>
      <vt:lpstr>Afsluiter</vt:lpstr>
      <vt:lpstr>Bedankt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Telewerk inclusief organiseren</dc:title>
  <dc:creator>Rani Simoens (imec-Vrije Universiteit Brussel)</dc:creator>
  <cp:lastModifiedBy>Merel Van Hove</cp:lastModifiedBy>
  <cp:revision>1</cp:revision>
  <dcterms:created xsi:type="dcterms:W3CDTF">2022-10-28T06:07:12Z</dcterms:created>
  <dcterms:modified xsi:type="dcterms:W3CDTF">2022-12-15T13:34:02Z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d03968c-5327-4aba-8636-aa523978c147_Enabled">
    <vt:lpwstr>true</vt:lpwstr>
  </property>
  <property fmtid="{D5CDD505-2E9C-101B-9397-08002B2CF9AE}" pid="3" name="MSIP_Label_9d03968c-5327-4aba-8636-aa523978c147_SetDate">
    <vt:lpwstr>2022-10-28T08:29:20Z</vt:lpwstr>
  </property>
  <property fmtid="{D5CDD505-2E9C-101B-9397-08002B2CF9AE}" pid="4" name="MSIP_Label_9d03968c-5327-4aba-8636-aa523978c147_Method">
    <vt:lpwstr>Privileged</vt:lpwstr>
  </property>
  <property fmtid="{D5CDD505-2E9C-101B-9397-08002B2CF9AE}" pid="5" name="MSIP_Label_9d03968c-5327-4aba-8636-aa523978c147_Name">
    <vt:lpwstr>Restricted - General - Unmarked</vt:lpwstr>
  </property>
  <property fmtid="{D5CDD505-2E9C-101B-9397-08002B2CF9AE}" pid="6" name="MSIP_Label_9d03968c-5327-4aba-8636-aa523978c147_SiteId">
    <vt:lpwstr>a72d5a72-25ee-40f0-9bd1-067cb5b770d4</vt:lpwstr>
  </property>
  <property fmtid="{D5CDD505-2E9C-101B-9397-08002B2CF9AE}" pid="7" name="MSIP_Label_9d03968c-5327-4aba-8636-aa523978c147_ActionId">
    <vt:lpwstr>87e119a8-c81c-42c5-bbda-9153537fe794</vt:lpwstr>
  </property>
  <property fmtid="{D5CDD505-2E9C-101B-9397-08002B2CF9AE}" pid="8" name="MSIP_Label_9d03968c-5327-4aba-8636-aa523978c147_ContentBits">
    <vt:lpwstr>0</vt:lpwstr>
  </property>
</Properties>
</file>